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76" r:id="rId3"/>
    <p:sldId id="257" r:id="rId4"/>
    <p:sldId id="280" r:id="rId5"/>
    <p:sldId id="289" r:id="rId6"/>
    <p:sldId id="290" r:id="rId7"/>
    <p:sldId id="292" r:id="rId8"/>
    <p:sldId id="291" r:id="rId9"/>
    <p:sldId id="293" r:id="rId10"/>
    <p:sldId id="294" r:id="rId11"/>
    <p:sldId id="258" r:id="rId12"/>
    <p:sldId id="259" r:id="rId13"/>
    <p:sldId id="261" r:id="rId14"/>
    <p:sldId id="262" r:id="rId15"/>
    <p:sldId id="283" r:id="rId16"/>
    <p:sldId id="284" r:id="rId17"/>
    <p:sldId id="285" r:id="rId18"/>
    <p:sldId id="286" r:id="rId19"/>
    <p:sldId id="267" r:id="rId20"/>
    <p:sldId id="287" r:id="rId21"/>
    <p:sldId id="288" r:id="rId22"/>
    <p:sldId id="274" r:id="rId23"/>
    <p:sldId id="275" r:id="rId24"/>
    <p:sldId id="29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FFB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35"/>
    <p:restoredTop sz="75667"/>
  </p:normalViewPr>
  <p:slideViewPr>
    <p:cSldViewPr snapToGrid="0">
      <p:cViewPr varScale="1">
        <p:scale>
          <a:sx n="107" d="100"/>
          <a:sy n="107" d="100"/>
        </p:scale>
        <p:origin x="152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9CF8ED-DEEB-6C4E-BE75-567CEF2F4491}" type="datetimeFigureOut">
              <a:rPr lang="en-US" smtClean="0"/>
              <a:t>11/27/25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B8F8C5-4270-7A4F-9259-9C7459F545AE}" type="slidenum">
              <a:rPr lang="en-US" smtClean="0"/>
              <a:t>‹#›</a:t>
            </a:fld>
            <a:endParaRPr lang="en-US"/>
          </a:p>
        </p:txBody>
      </p:sp>
    </p:spTree>
    <p:extLst>
      <p:ext uri="{BB962C8B-B14F-4D97-AF65-F5344CB8AC3E}">
        <p14:creationId xmlns:p14="http://schemas.microsoft.com/office/powerpoint/2010/main" val="3686640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B8F8C5-4270-7A4F-9259-9C7459F545AE}" type="slidenum">
              <a:rPr lang="en-US" smtClean="0"/>
              <a:t>1</a:t>
            </a:fld>
            <a:endParaRPr lang="en-US"/>
          </a:p>
        </p:txBody>
      </p:sp>
    </p:spTree>
    <p:extLst>
      <p:ext uri="{BB962C8B-B14F-4D97-AF65-F5344CB8AC3E}">
        <p14:creationId xmlns:p14="http://schemas.microsoft.com/office/powerpoint/2010/main" val="23413630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1DE039-C746-6E5E-4A5D-F1018C6124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2CC82D-147B-9686-FCEF-8AC2B3D490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8EA286-8AB8-71DC-C464-2DDA8654B54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EDDAC4A-4E3A-8B1F-96CD-32C32D0B3600}"/>
              </a:ext>
            </a:extLst>
          </p:cNvPr>
          <p:cNvSpPr>
            <a:spLocks noGrp="1"/>
          </p:cNvSpPr>
          <p:nvPr>
            <p:ph type="sldNum" sz="quarter" idx="5"/>
          </p:nvPr>
        </p:nvSpPr>
        <p:spPr/>
        <p:txBody>
          <a:bodyPr/>
          <a:lstStyle/>
          <a:p>
            <a:fld id="{9CB8F8C5-4270-7A4F-9259-9C7459F545AE}" type="slidenum">
              <a:rPr lang="en-US" smtClean="0"/>
              <a:t>10</a:t>
            </a:fld>
            <a:endParaRPr lang="en-US"/>
          </a:p>
        </p:txBody>
      </p:sp>
    </p:spTree>
    <p:extLst>
      <p:ext uri="{BB962C8B-B14F-4D97-AF65-F5344CB8AC3E}">
        <p14:creationId xmlns:p14="http://schemas.microsoft.com/office/powerpoint/2010/main" val="1201587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B8F8C5-4270-7A4F-9259-9C7459F545AE}" type="slidenum">
              <a:rPr lang="en-US" smtClean="0"/>
              <a:t>11</a:t>
            </a:fld>
            <a:endParaRPr lang="en-US"/>
          </a:p>
        </p:txBody>
      </p:sp>
    </p:spTree>
    <p:extLst>
      <p:ext uri="{BB962C8B-B14F-4D97-AF65-F5344CB8AC3E}">
        <p14:creationId xmlns:p14="http://schemas.microsoft.com/office/powerpoint/2010/main" val="33931442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B8F8C5-4270-7A4F-9259-9C7459F545AE}" type="slidenum">
              <a:rPr lang="en-US" smtClean="0"/>
              <a:t>12</a:t>
            </a:fld>
            <a:endParaRPr lang="en-US"/>
          </a:p>
        </p:txBody>
      </p:sp>
    </p:spTree>
    <p:extLst>
      <p:ext uri="{BB962C8B-B14F-4D97-AF65-F5344CB8AC3E}">
        <p14:creationId xmlns:p14="http://schemas.microsoft.com/office/powerpoint/2010/main" val="11638491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138405-0055-1331-BEFF-02F02C38CB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BDBF6A-5728-E409-E7A4-FC9B0BEF2A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DFD663-13CA-3924-B056-C6D0B5A6C2E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FCF8F33-7C99-6E32-8DAE-1EB7FA1124F8}"/>
              </a:ext>
            </a:extLst>
          </p:cNvPr>
          <p:cNvSpPr>
            <a:spLocks noGrp="1"/>
          </p:cNvSpPr>
          <p:nvPr>
            <p:ph type="sldNum" sz="quarter" idx="5"/>
          </p:nvPr>
        </p:nvSpPr>
        <p:spPr/>
        <p:txBody>
          <a:bodyPr/>
          <a:lstStyle/>
          <a:p>
            <a:fld id="{9CB8F8C5-4270-7A4F-9259-9C7459F545AE}" type="slidenum">
              <a:rPr lang="en-US" smtClean="0"/>
              <a:t>14</a:t>
            </a:fld>
            <a:endParaRPr lang="en-US"/>
          </a:p>
        </p:txBody>
      </p:sp>
    </p:spTree>
    <p:extLst>
      <p:ext uri="{BB962C8B-B14F-4D97-AF65-F5344CB8AC3E}">
        <p14:creationId xmlns:p14="http://schemas.microsoft.com/office/powerpoint/2010/main" val="30067647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0EA5C5-5808-CFC4-B1CA-422BFB4224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D4B62C-4112-7127-5F1B-A0CE378BBC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25CD4E-B58B-77E1-4CC4-D6B802E5580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C64AE8C-3EA9-C974-F9AD-58CB9167E145}"/>
              </a:ext>
            </a:extLst>
          </p:cNvPr>
          <p:cNvSpPr>
            <a:spLocks noGrp="1"/>
          </p:cNvSpPr>
          <p:nvPr>
            <p:ph type="sldNum" sz="quarter" idx="5"/>
          </p:nvPr>
        </p:nvSpPr>
        <p:spPr/>
        <p:txBody>
          <a:bodyPr/>
          <a:lstStyle/>
          <a:p>
            <a:fld id="{9CB8F8C5-4270-7A4F-9259-9C7459F545AE}" type="slidenum">
              <a:rPr lang="en-US" smtClean="0"/>
              <a:t>15</a:t>
            </a:fld>
            <a:endParaRPr lang="en-US"/>
          </a:p>
        </p:txBody>
      </p:sp>
    </p:spTree>
    <p:extLst>
      <p:ext uri="{BB962C8B-B14F-4D97-AF65-F5344CB8AC3E}">
        <p14:creationId xmlns:p14="http://schemas.microsoft.com/office/powerpoint/2010/main" val="11181154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87A4BE-3E41-73CB-9CBC-8B28578F30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46D5E3-E12E-F158-40F4-18E26C74E0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04F89D-E1B8-EDDC-612D-959F3E51099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15813EF-5751-7B35-48E1-94260D6FCAC8}"/>
              </a:ext>
            </a:extLst>
          </p:cNvPr>
          <p:cNvSpPr>
            <a:spLocks noGrp="1"/>
          </p:cNvSpPr>
          <p:nvPr>
            <p:ph type="sldNum" sz="quarter" idx="5"/>
          </p:nvPr>
        </p:nvSpPr>
        <p:spPr/>
        <p:txBody>
          <a:bodyPr/>
          <a:lstStyle/>
          <a:p>
            <a:fld id="{9CB8F8C5-4270-7A4F-9259-9C7459F545AE}" type="slidenum">
              <a:rPr lang="en-US" smtClean="0"/>
              <a:t>16</a:t>
            </a:fld>
            <a:endParaRPr lang="en-US"/>
          </a:p>
        </p:txBody>
      </p:sp>
    </p:spTree>
    <p:extLst>
      <p:ext uri="{BB962C8B-B14F-4D97-AF65-F5344CB8AC3E}">
        <p14:creationId xmlns:p14="http://schemas.microsoft.com/office/powerpoint/2010/main" val="39088066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23F81E-C188-1252-5826-0153F9FFD2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A57C6E-32BA-5ACE-4808-ADB7EDE1C8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B7BA4B-DE11-FDC2-683D-CDE63877CCE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0282AE0-6C3B-56A5-65DC-7115FC8F353A}"/>
              </a:ext>
            </a:extLst>
          </p:cNvPr>
          <p:cNvSpPr>
            <a:spLocks noGrp="1"/>
          </p:cNvSpPr>
          <p:nvPr>
            <p:ph type="sldNum" sz="quarter" idx="5"/>
          </p:nvPr>
        </p:nvSpPr>
        <p:spPr/>
        <p:txBody>
          <a:bodyPr/>
          <a:lstStyle/>
          <a:p>
            <a:fld id="{9CB8F8C5-4270-7A4F-9259-9C7459F545AE}" type="slidenum">
              <a:rPr lang="en-US" smtClean="0"/>
              <a:t>17</a:t>
            </a:fld>
            <a:endParaRPr lang="en-US"/>
          </a:p>
        </p:txBody>
      </p:sp>
    </p:spTree>
    <p:extLst>
      <p:ext uri="{BB962C8B-B14F-4D97-AF65-F5344CB8AC3E}">
        <p14:creationId xmlns:p14="http://schemas.microsoft.com/office/powerpoint/2010/main" val="5753257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706B46-2D73-3F1A-B419-A859C47BBD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91BCC1-F86A-0DEC-07F7-FB60F4870FD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A6C041-D322-920A-E292-B62E36F90E0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F713916-44BB-070E-38E4-766A1B5EF7F2}"/>
              </a:ext>
            </a:extLst>
          </p:cNvPr>
          <p:cNvSpPr>
            <a:spLocks noGrp="1"/>
          </p:cNvSpPr>
          <p:nvPr>
            <p:ph type="sldNum" sz="quarter" idx="5"/>
          </p:nvPr>
        </p:nvSpPr>
        <p:spPr/>
        <p:txBody>
          <a:bodyPr/>
          <a:lstStyle/>
          <a:p>
            <a:fld id="{9CB8F8C5-4270-7A4F-9259-9C7459F545AE}" type="slidenum">
              <a:rPr lang="en-US" smtClean="0"/>
              <a:t>18</a:t>
            </a:fld>
            <a:endParaRPr lang="en-US"/>
          </a:p>
        </p:txBody>
      </p:sp>
    </p:spTree>
    <p:extLst>
      <p:ext uri="{BB962C8B-B14F-4D97-AF65-F5344CB8AC3E}">
        <p14:creationId xmlns:p14="http://schemas.microsoft.com/office/powerpoint/2010/main" val="4365530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F1218A-0C43-6391-16F4-CD01A85D5D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4C1C1F-36F9-B1ED-D7EC-5DE07C180F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8CB09A-DB70-C622-4513-6CB820129D7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591DA7E-4A3A-DDB6-40C2-18B58DEE723F}"/>
              </a:ext>
            </a:extLst>
          </p:cNvPr>
          <p:cNvSpPr>
            <a:spLocks noGrp="1"/>
          </p:cNvSpPr>
          <p:nvPr>
            <p:ph type="sldNum" sz="quarter" idx="5"/>
          </p:nvPr>
        </p:nvSpPr>
        <p:spPr/>
        <p:txBody>
          <a:bodyPr/>
          <a:lstStyle/>
          <a:p>
            <a:fld id="{9CB8F8C5-4270-7A4F-9259-9C7459F545AE}" type="slidenum">
              <a:rPr lang="en-US" smtClean="0"/>
              <a:t>19</a:t>
            </a:fld>
            <a:endParaRPr lang="en-US"/>
          </a:p>
        </p:txBody>
      </p:sp>
    </p:spTree>
    <p:extLst>
      <p:ext uri="{BB962C8B-B14F-4D97-AF65-F5344CB8AC3E}">
        <p14:creationId xmlns:p14="http://schemas.microsoft.com/office/powerpoint/2010/main" val="12300082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CF3BFA-A20C-52AC-E3E7-960F1AE2A5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9859DF-5B72-061C-C44B-3A1FF57566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65A7B9-3F31-A351-680C-04EC0BA291F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EE43260-07ED-4D6E-24F1-5F48F6206C31}"/>
              </a:ext>
            </a:extLst>
          </p:cNvPr>
          <p:cNvSpPr>
            <a:spLocks noGrp="1"/>
          </p:cNvSpPr>
          <p:nvPr>
            <p:ph type="sldNum" sz="quarter" idx="5"/>
          </p:nvPr>
        </p:nvSpPr>
        <p:spPr/>
        <p:txBody>
          <a:bodyPr/>
          <a:lstStyle/>
          <a:p>
            <a:fld id="{9CB8F8C5-4270-7A4F-9259-9C7459F545AE}" type="slidenum">
              <a:rPr lang="en-US" smtClean="0"/>
              <a:t>20</a:t>
            </a:fld>
            <a:endParaRPr lang="en-US"/>
          </a:p>
        </p:txBody>
      </p:sp>
    </p:spTree>
    <p:extLst>
      <p:ext uri="{BB962C8B-B14F-4D97-AF65-F5344CB8AC3E}">
        <p14:creationId xmlns:p14="http://schemas.microsoft.com/office/powerpoint/2010/main" val="2030764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E64545-723C-C140-FAC8-A6D45E1E24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D21DA9-5FC8-6FE2-5FAF-55B9E354CF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B87CA5-D57E-DBCC-18AA-2C2BFA356DC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D4365A3-523C-F56D-531D-5165695B0342}"/>
              </a:ext>
            </a:extLst>
          </p:cNvPr>
          <p:cNvSpPr>
            <a:spLocks noGrp="1"/>
          </p:cNvSpPr>
          <p:nvPr>
            <p:ph type="sldNum" sz="quarter" idx="5"/>
          </p:nvPr>
        </p:nvSpPr>
        <p:spPr/>
        <p:txBody>
          <a:bodyPr/>
          <a:lstStyle/>
          <a:p>
            <a:fld id="{9CB8F8C5-4270-7A4F-9259-9C7459F545AE}" type="slidenum">
              <a:rPr lang="en-US" smtClean="0"/>
              <a:t>2</a:t>
            </a:fld>
            <a:endParaRPr lang="en-US"/>
          </a:p>
        </p:txBody>
      </p:sp>
    </p:spTree>
    <p:extLst>
      <p:ext uri="{BB962C8B-B14F-4D97-AF65-F5344CB8AC3E}">
        <p14:creationId xmlns:p14="http://schemas.microsoft.com/office/powerpoint/2010/main" val="33068754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F663F8-FAFC-C427-9755-54B06FF921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699578-A9A1-7F73-976C-D6D33F959E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CE8419-092C-066E-24F1-C9AFBADF653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D73F1C5-9924-B346-52F4-CA7E1F8A89CE}"/>
              </a:ext>
            </a:extLst>
          </p:cNvPr>
          <p:cNvSpPr>
            <a:spLocks noGrp="1"/>
          </p:cNvSpPr>
          <p:nvPr>
            <p:ph type="sldNum" sz="quarter" idx="5"/>
          </p:nvPr>
        </p:nvSpPr>
        <p:spPr/>
        <p:txBody>
          <a:bodyPr/>
          <a:lstStyle/>
          <a:p>
            <a:fld id="{9CB8F8C5-4270-7A4F-9259-9C7459F545AE}" type="slidenum">
              <a:rPr lang="en-US" smtClean="0"/>
              <a:t>21</a:t>
            </a:fld>
            <a:endParaRPr lang="en-US"/>
          </a:p>
        </p:txBody>
      </p:sp>
    </p:spTree>
    <p:extLst>
      <p:ext uri="{BB962C8B-B14F-4D97-AF65-F5344CB8AC3E}">
        <p14:creationId xmlns:p14="http://schemas.microsoft.com/office/powerpoint/2010/main" val="32945255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BB4AB1-1F72-3AF8-6F91-7813AD3225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E050E9-D1F5-C4D8-F10B-B9A00D12E8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942F6E-352F-7D0B-33F2-2772F7B2B61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4163C39-1225-75C9-4609-E70E23103591}"/>
              </a:ext>
            </a:extLst>
          </p:cNvPr>
          <p:cNvSpPr>
            <a:spLocks noGrp="1"/>
          </p:cNvSpPr>
          <p:nvPr>
            <p:ph type="sldNum" sz="quarter" idx="5"/>
          </p:nvPr>
        </p:nvSpPr>
        <p:spPr/>
        <p:txBody>
          <a:bodyPr/>
          <a:lstStyle/>
          <a:p>
            <a:fld id="{9CB8F8C5-4270-7A4F-9259-9C7459F545AE}" type="slidenum">
              <a:rPr lang="en-US" smtClean="0"/>
              <a:t>22</a:t>
            </a:fld>
            <a:endParaRPr lang="en-US"/>
          </a:p>
        </p:txBody>
      </p:sp>
    </p:spTree>
    <p:extLst>
      <p:ext uri="{BB962C8B-B14F-4D97-AF65-F5344CB8AC3E}">
        <p14:creationId xmlns:p14="http://schemas.microsoft.com/office/powerpoint/2010/main" val="36076018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7395B0-4645-613C-B938-AEAF07FC47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706E69-D264-3016-608A-455B953388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E033FA-1BE6-F44C-0526-CB4DBB2A1B5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58FA89F-72BE-DAAA-C35F-AB7253115E7B}"/>
              </a:ext>
            </a:extLst>
          </p:cNvPr>
          <p:cNvSpPr>
            <a:spLocks noGrp="1"/>
          </p:cNvSpPr>
          <p:nvPr>
            <p:ph type="sldNum" sz="quarter" idx="5"/>
          </p:nvPr>
        </p:nvSpPr>
        <p:spPr/>
        <p:txBody>
          <a:bodyPr/>
          <a:lstStyle/>
          <a:p>
            <a:fld id="{9CB8F8C5-4270-7A4F-9259-9C7459F545AE}" type="slidenum">
              <a:rPr lang="en-US" smtClean="0"/>
              <a:t>23</a:t>
            </a:fld>
            <a:endParaRPr lang="en-US"/>
          </a:p>
        </p:txBody>
      </p:sp>
    </p:spTree>
    <p:extLst>
      <p:ext uri="{BB962C8B-B14F-4D97-AF65-F5344CB8AC3E}">
        <p14:creationId xmlns:p14="http://schemas.microsoft.com/office/powerpoint/2010/main" val="35879422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ED9FB6-2619-C7C6-223F-428A2CC3CA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1F1163-9C44-8143-1EB7-7D22AA8D2B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EA31DE6-7272-B74E-0D1E-D35AF6E1177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4A968C4-DB75-641C-845E-69F34573B9D7}"/>
              </a:ext>
            </a:extLst>
          </p:cNvPr>
          <p:cNvSpPr>
            <a:spLocks noGrp="1"/>
          </p:cNvSpPr>
          <p:nvPr>
            <p:ph type="sldNum" sz="quarter" idx="5"/>
          </p:nvPr>
        </p:nvSpPr>
        <p:spPr/>
        <p:txBody>
          <a:bodyPr/>
          <a:lstStyle/>
          <a:p>
            <a:fld id="{9CB8F8C5-4270-7A4F-9259-9C7459F545AE}" type="slidenum">
              <a:rPr lang="en-US" smtClean="0"/>
              <a:t>24</a:t>
            </a:fld>
            <a:endParaRPr lang="en-US"/>
          </a:p>
        </p:txBody>
      </p:sp>
    </p:spTree>
    <p:extLst>
      <p:ext uri="{BB962C8B-B14F-4D97-AF65-F5344CB8AC3E}">
        <p14:creationId xmlns:p14="http://schemas.microsoft.com/office/powerpoint/2010/main" val="30693054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B8F8C5-4270-7A4F-9259-9C7459F545AE}" type="slidenum">
              <a:rPr lang="en-US" smtClean="0"/>
              <a:t>3</a:t>
            </a:fld>
            <a:endParaRPr lang="en-US"/>
          </a:p>
        </p:txBody>
      </p:sp>
    </p:spTree>
    <p:extLst>
      <p:ext uri="{BB962C8B-B14F-4D97-AF65-F5344CB8AC3E}">
        <p14:creationId xmlns:p14="http://schemas.microsoft.com/office/powerpoint/2010/main" val="35709277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17108B-1456-A6C6-B672-E3072E419C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D5926B5-2901-5EA8-147B-766913947E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4CBE43-D906-F02F-8D5F-3141CED3FDC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E9C97E6-00BE-B675-0C06-A4871A61DA80}"/>
              </a:ext>
            </a:extLst>
          </p:cNvPr>
          <p:cNvSpPr>
            <a:spLocks noGrp="1"/>
          </p:cNvSpPr>
          <p:nvPr>
            <p:ph type="sldNum" sz="quarter" idx="5"/>
          </p:nvPr>
        </p:nvSpPr>
        <p:spPr/>
        <p:txBody>
          <a:bodyPr/>
          <a:lstStyle/>
          <a:p>
            <a:fld id="{9CB8F8C5-4270-7A4F-9259-9C7459F545AE}" type="slidenum">
              <a:rPr lang="en-US" smtClean="0"/>
              <a:t>4</a:t>
            </a:fld>
            <a:endParaRPr lang="en-US"/>
          </a:p>
        </p:txBody>
      </p:sp>
    </p:spTree>
    <p:extLst>
      <p:ext uri="{BB962C8B-B14F-4D97-AF65-F5344CB8AC3E}">
        <p14:creationId xmlns:p14="http://schemas.microsoft.com/office/powerpoint/2010/main" val="3726497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F44F05-2251-3458-B288-85E7D47266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1AEB58-12F4-26E0-85DB-9C59EEF2CB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6CDE6D-7CC7-131B-7676-A20DD009C65D}"/>
              </a:ext>
            </a:extLst>
          </p:cNvPr>
          <p:cNvSpPr>
            <a:spLocks noGrp="1"/>
          </p:cNvSpPr>
          <p:nvPr>
            <p:ph type="body" idx="1"/>
          </p:nvPr>
        </p:nvSpPr>
        <p:spPr/>
        <p:txBody>
          <a:bodyPr/>
          <a:lstStyle/>
          <a:p>
            <a:pPr marR="0" lvl="0" algn="l">
              <a:lnSpc>
                <a:spcPct val="100000"/>
              </a:lnSpc>
              <a:buClrTx/>
              <a:buSzTx/>
              <a:tabLst/>
            </a:pPr>
            <a:r>
              <a:rPr lang="en-US" altLang="en-US" sz="1200" dirty="0"/>
              <a:t>If we look, for example, at the Router1 routing table, we can see that the router knows only about directly connected networks. At this point, when the Client from LAN1 tries to reach the client from LAN2 (192.168.2.0/24), a packet will be dropped on the router, because the destination is unknown for the particular router</a:t>
            </a:r>
          </a:p>
          <a:p>
            <a:pPr marR="0" lvl="0" algn="l">
              <a:lnSpc>
                <a:spcPct val="100000"/>
              </a:lnSpc>
              <a:buClrTx/>
              <a:buSzTx/>
              <a:tabLst/>
            </a:pPr>
            <a:endParaRPr lang="en-US" altLang="en-US" sz="1200" dirty="0"/>
          </a:p>
          <a:p>
            <a:pPr lvl="0" algn="l">
              <a:lnSpc>
                <a:spcPct val="100000"/>
              </a:lnSpc>
            </a:pPr>
            <a:r>
              <a:rPr lang="en-US" altLang="en-US" sz="1200" dirty="0"/>
              <a:t>To fix this we need to add a route that tells the router what is the next device in the network to reach the destination.  In our example next hop is Router2, so we need to add a route with the gateway that points to the Router's 2 connected address. This type of route is known as a static route</a:t>
            </a:r>
          </a:p>
          <a:p>
            <a:pPr lvl="0" algn="l">
              <a:lnSpc>
                <a:spcPct val="100000"/>
              </a:lnSpc>
            </a:pPr>
            <a:endParaRPr lang="en-US" altLang="en-US" sz="1200" dirty="0"/>
          </a:p>
          <a:p>
            <a:pPr lvl="0" algn="l">
              <a:lnSpc>
                <a:spcPct val="100000"/>
              </a:lnSpc>
            </a:pPr>
            <a:r>
              <a:rPr lang="en-US" altLang="en-US" sz="1200" dirty="0"/>
              <a:t>At this point packet from LAN1 will be successfully forwarded to LAN2, but we are not over yet. Router2 does not know how to reach LAN1, so any packet from LAN2 will be dropped on Router2.</a:t>
            </a:r>
          </a:p>
          <a:p>
            <a:pPr algn="l"/>
            <a:r>
              <a:rPr lang="en-US" altLang="en-US" sz="1200" dirty="0"/>
              <a:t>If we look again at the network diagram, we can clearly see that Router2 has only one point of exit. It is safe to assume that all other unknown networks should be reached over the link to Router1. The easiest way to do this is by adding a default route: To add a default route set destination 0.0.0.0/0 or leave it blank.</a:t>
            </a:r>
            <a:br>
              <a:rPr lang="en-US" altLang="en-US" sz="1200" dirty="0"/>
            </a:br>
            <a:br>
              <a:rPr lang="en-US" altLang="en-US" sz="1200" dirty="0"/>
            </a:br>
            <a:r>
              <a:rPr lang="en-US" sz="1200" dirty="0"/>
              <a:t>As we have seen from the example setup, there are different groups of routes, based on their origin and properties.</a:t>
            </a:r>
          </a:p>
          <a:p>
            <a:endParaRPr lang="en-US" dirty="0"/>
          </a:p>
        </p:txBody>
      </p:sp>
      <p:sp>
        <p:nvSpPr>
          <p:cNvPr id="4" name="Slide Number Placeholder 3">
            <a:extLst>
              <a:ext uri="{FF2B5EF4-FFF2-40B4-BE49-F238E27FC236}">
                <a16:creationId xmlns:a16="http://schemas.microsoft.com/office/drawing/2014/main" id="{A316F864-9827-249C-6824-96CCE7C46622}"/>
              </a:ext>
            </a:extLst>
          </p:cNvPr>
          <p:cNvSpPr>
            <a:spLocks noGrp="1"/>
          </p:cNvSpPr>
          <p:nvPr>
            <p:ph type="sldNum" sz="quarter" idx="5"/>
          </p:nvPr>
        </p:nvSpPr>
        <p:spPr/>
        <p:txBody>
          <a:bodyPr/>
          <a:lstStyle/>
          <a:p>
            <a:fld id="{9CB8F8C5-4270-7A4F-9259-9C7459F545AE}" type="slidenum">
              <a:rPr lang="en-US" smtClean="0"/>
              <a:t>5</a:t>
            </a:fld>
            <a:endParaRPr lang="en-US"/>
          </a:p>
        </p:txBody>
      </p:sp>
    </p:spTree>
    <p:extLst>
      <p:ext uri="{BB962C8B-B14F-4D97-AF65-F5344CB8AC3E}">
        <p14:creationId xmlns:p14="http://schemas.microsoft.com/office/powerpoint/2010/main" val="3845309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564322-5E6C-F58C-CC57-7CA0BC9FF9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658E9B-1C5E-CAFC-93C7-FD85A699D6B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BE791C-814F-474E-8B1F-950B2FEFE58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0207392-8F2A-0F05-D777-10E011CE8F6C}"/>
              </a:ext>
            </a:extLst>
          </p:cNvPr>
          <p:cNvSpPr>
            <a:spLocks noGrp="1"/>
          </p:cNvSpPr>
          <p:nvPr>
            <p:ph type="sldNum" sz="quarter" idx="5"/>
          </p:nvPr>
        </p:nvSpPr>
        <p:spPr/>
        <p:txBody>
          <a:bodyPr/>
          <a:lstStyle/>
          <a:p>
            <a:fld id="{9CB8F8C5-4270-7A4F-9259-9C7459F545AE}" type="slidenum">
              <a:rPr lang="en-US" smtClean="0"/>
              <a:t>6</a:t>
            </a:fld>
            <a:endParaRPr lang="en-US"/>
          </a:p>
        </p:txBody>
      </p:sp>
    </p:spTree>
    <p:extLst>
      <p:ext uri="{BB962C8B-B14F-4D97-AF65-F5344CB8AC3E}">
        <p14:creationId xmlns:p14="http://schemas.microsoft.com/office/powerpoint/2010/main" val="7167200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57029A-4B09-B42E-283F-8DC53523FD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F82300-6BCA-442C-167F-5736E56308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BF16F6-3F25-403C-E64B-4BBB5513D16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3A93703-B777-5BBE-83C0-50B0966EBD1A}"/>
              </a:ext>
            </a:extLst>
          </p:cNvPr>
          <p:cNvSpPr>
            <a:spLocks noGrp="1"/>
          </p:cNvSpPr>
          <p:nvPr>
            <p:ph type="sldNum" sz="quarter" idx="5"/>
          </p:nvPr>
        </p:nvSpPr>
        <p:spPr/>
        <p:txBody>
          <a:bodyPr/>
          <a:lstStyle/>
          <a:p>
            <a:fld id="{9CB8F8C5-4270-7A4F-9259-9C7459F545AE}" type="slidenum">
              <a:rPr lang="en-US" smtClean="0"/>
              <a:t>7</a:t>
            </a:fld>
            <a:endParaRPr lang="en-US"/>
          </a:p>
        </p:txBody>
      </p:sp>
    </p:spTree>
    <p:extLst>
      <p:ext uri="{BB962C8B-B14F-4D97-AF65-F5344CB8AC3E}">
        <p14:creationId xmlns:p14="http://schemas.microsoft.com/office/powerpoint/2010/main" val="38384559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BCF6EA-823F-2941-9A63-9F323AD990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D89105-F406-0E64-8EDE-033E06FB24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45DDC3-7DD8-F64B-EFAE-A123891F2CA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AD9C3ED-A640-2E49-A06F-6B6B19D0635E}"/>
              </a:ext>
            </a:extLst>
          </p:cNvPr>
          <p:cNvSpPr>
            <a:spLocks noGrp="1"/>
          </p:cNvSpPr>
          <p:nvPr>
            <p:ph type="sldNum" sz="quarter" idx="5"/>
          </p:nvPr>
        </p:nvSpPr>
        <p:spPr/>
        <p:txBody>
          <a:bodyPr/>
          <a:lstStyle/>
          <a:p>
            <a:fld id="{9CB8F8C5-4270-7A4F-9259-9C7459F545AE}" type="slidenum">
              <a:rPr lang="en-US" smtClean="0"/>
              <a:t>8</a:t>
            </a:fld>
            <a:endParaRPr lang="en-US"/>
          </a:p>
        </p:txBody>
      </p:sp>
    </p:spTree>
    <p:extLst>
      <p:ext uri="{BB962C8B-B14F-4D97-AF65-F5344CB8AC3E}">
        <p14:creationId xmlns:p14="http://schemas.microsoft.com/office/powerpoint/2010/main" val="35507067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1897FB-D078-9B80-E389-7C7A8B7B22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1C863A-0912-C329-096E-DBFA4EA02E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4D0918-774D-39E1-B9B6-8F496F9BC47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9F268CE-49CE-6062-75EE-302730AF2100}"/>
              </a:ext>
            </a:extLst>
          </p:cNvPr>
          <p:cNvSpPr>
            <a:spLocks noGrp="1"/>
          </p:cNvSpPr>
          <p:nvPr>
            <p:ph type="sldNum" sz="quarter" idx="5"/>
          </p:nvPr>
        </p:nvSpPr>
        <p:spPr/>
        <p:txBody>
          <a:bodyPr/>
          <a:lstStyle/>
          <a:p>
            <a:fld id="{9CB8F8C5-4270-7A4F-9259-9C7459F545AE}" type="slidenum">
              <a:rPr lang="en-US" smtClean="0"/>
              <a:t>9</a:t>
            </a:fld>
            <a:endParaRPr lang="en-US"/>
          </a:p>
        </p:txBody>
      </p:sp>
    </p:spTree>
    <p:extLst>
      <p:ext uri="{BB962C8B-B14F-4D97-AF65-F5344CB8AC3E}">
        <p14:creationId xmlns:p14="http://schemas.microsoft.com/office/powerpoint/2010/main" val="876701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C8D3B-53BE-DA80-DE6C-DA95BA17E1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29708B-466D-0FC3-61AD-86325A5432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18A285-7CFD-403F-5F63-EDEF7B86CA1E}"/>
              </a:ext>
            </a:extLst>
          </p:cNvPr>
          <p:cNvSpPr>
            <a:spLocks noGrp="1"/>
          </p:cNvSpPr>
          <p:nvPr>
            <p:ph type="dt" sz="half" idx="10"/>
          </p:nvPr>
        </p:nvSpPr>
        <p:spPr/>
        <p:txBody>
          <a:bodyPr/>
          <a:lstStyle/>
          <a:p>
            <a:fld id="{4747D25D-6EB7-C34F-8E77-C01D5A4A9A0A}" type="datetime1">
              <a:rPr lang="en-US" smtClean="0"/>
              <a:t>11/27/25</a:t>
            </a:fld>
            <a:endParaRPr lang="en-US"/>
          </a:p>
        </p:txBody>
      </p:sp>
      <p:sp>
        <p:nvSpPr>
          <p:cNvPr id="5" name="Footer Placeholder 4">
            <a:extLst>
              <a:ext uri="{FF2B5EF4-FFF2-40B4-BE49-F238E27FC236}">
                <a16:creationId xmlns:a16="http://schemas.microsoft.com/office/drawing/2014/main" id="{C0028DF4-35F7-2010-F063-97A59679D7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77C97F-DECB-590F-1936-FD3A9CA12028}"/>
              </a:ext>
            </a:extLst>
          </p:cNvPr>
          <p:cNvSpPr>
            <a:spLocks noGrp="1"/>
          </p:cNvSpPr>
          <p:nvPr>
            <p:ph type="sldNum" sz="quarter" idx="12"/>
          </p:nvPr>
        </p:nvSpPr>
        <p:spPr/>
        <p:txBody>
          <a:bodyPr/>
          <a:lstStyle/>
          <a:p>
            <a:fld id="{B53574B3-87F8-A045-AD81-8236DA852747}" type="slidenum">
              <a:rPr lang="en-US" smtClean="0"/>
              <a:t>‹#›</a:t>
            </a:fld>
            <a:endParaRPr lang="en-US"/>
          </a:p>
        </p:txBody>
      </p:sp>
    </p:spTree>
    <p:extLst>
      <p:ext uri="{BB962C8B-B14F-4D97-AF65-F5344CB8AC3E}">
        <p14:creationId xmlns:p14="http://schemas.microsoft.com/office/powerpoint/2010/main" val="3327250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C3B1F-9B1A-4111-A967-0434BCB2BD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E5AED5E-A6FB-93F5-D679-D1DAA6B0675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88E790-DA00-6B32-74D9-9694E0D04B65}"/>
              </a:ext>
            </a:extLst>
          </p:cNvPr>
          <p:cNvSpPr>
            <a:spLocks noGrp="1"/>
          </p:cNvSpPr>
          <p:nvPr>
            <p:ph type="dt" sz="half" idx="10"/>
          </p:nvPr>
        </p:nvSpPr>
        <p:spPr/>
        <p:txBody>
          <a:bodyPr/>
          <a:lstStyle/>
          <a:p>
            <a:fld id="{8DA06D3F-CEDC-6147-9BF1-277E537997C9}" type="datetime1">
              <a:rPr lang="en-US" smtClean="0"/>
              <a:t>11/27/25</a:t>
            </a:fld>
            <a:endParaRPr lang="en-US"/>
          </a:p>
        </p:txBody>
      </p:sp>
      <p:sp>
        <p:nvSpPr>
          <p:cNvPr id="5" name="Footer Placeholder 4">
            <a:extLst>
              <a:ext uri="{FF2B5EF4-FFF2-40B4-BE49-F238E27FC236}">
                <a16:creationId xmlns:a16="http://schemas.microsoft.com/office/drawing/2014/main" id="{9F085718-12FE-E594-6AEF-318C4C3C4E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02C938-F719-270D-D10A-D14BFCE1008D}"/>
              </a:ext>
            </a:extLst>
          </p:cNvPr>
          <p:cNvSpPr>
            <a:spLocks noGrp="1"/>
          </p:cNvSpPr>
          <p:nvPr>
            <p:ph type="sldNum" sz="quarter" idx="12"/>
          </p:nvPr>
        </p:nvSpPr>
        <p:spPr/>
        <p:txBody>
          <a:bodyPr/>
          <a:lstStyle/>
          <a:p>
            <a:fld id="{B53574B3-87F8-A045-AD81-8236DA852747}" type="slidenum">
              <a:rPr lang="en-US" smtClean="0"/>
              <a:t>‹#›</a:t>
            </a:fld>
            <a:endParaRPr lang="en-US"/>
          </a:p>
        </p:txBody>
      </p:sp>
    </p:spTree>
    <p:extLst>
      <p:ext uri="{BB962C8B-B14F-4D97-AF65-F5344CB8AC3E}">
        <p14:creationId xmlns:p14="http://schemas.microsoft.com/office/powerpoint/2010/main" val="38284617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7D22BC-5EF9-E0A0-60B0-6474DAF887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D0C33DA-94CB-F07E-9F6C-C85FB380034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E611C3-AB58-B3CD-271D-CF86D26B17C8}"/>
              </a:ext>
            </a:extLst>
          </p:cNvPr>
          <p:cNvSpPr>
            <a:spLocks noGrp="1"/>
          </p:cNvSpPr>
          <p:nvPr>
            <p:ph type="dt" sz="half" idx="10"/>
          </p:nvPr>
        </p:nvSpPr>
        <p:spPr/>
        <p:txBody>
          <a:bodyPr/>
          <a:lstStyle/>
          <a:p>
            <a:fld id="{68F8D827-7354-A343-84AB-FE2AD6385F51}" type="datetime1">
              <a:rPr lang="en-US" smtClean="0"/>
              <a:t>11/27/25</a:t>
            </a:fld>
            <a:endParaRPr lang="en-US"/>
          </a:p>
        </p:txBody>
      </p:sp>
      <p:sp>
        <p:nvSpPr>
          <p:cNvPr id="5" name="Footer Placeholder 4">
            <a:extLst>
              <a:ext uri="{FF2B5EF4-FFF2-40B4-BE49-F238E27FC236}">
                <a16:creationId xmlns:a16="http://schemas.microsoft.com/office/drawing/2014/main" id="{9339940D-CA92-BEA2-F1B0-1A61A885FF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549895-56D2-1FA4-992A-C841D7DE11AA}"/>
              </a:ext>
            </a:extLst>
          </p:cNvPr>
          <p:cNvSpPr>
            <a:spLocks noGrp="1"/>
          </p:cNvSpPr>
          <p:nvPr>
            <p:ph type="sldNum" sz="quarter" idx="12"/>
          </p:nvPr>
        </p:nvSpPr>
        <p:spPr/>
        <p:txBody>
          <a:bodyPr/>
          <a:lstStyle/>
          <a:p>
            <a:fld id="{B53574B3-87F8-A045-AD81-8236DA852747}" type="slidenum">
              <a:rPr lang="en-US" smtClean="0"/>
              <a:t>‹#›</a:t>
            </a:fld>
            <a:endParaRPr lang="en-US"/>
          </a:p>
        </p:txBody>
      </p:sp>
    </p:spTree>
    <p:extLst>
      <p:ext uri="{BB962C8B-B14F-4D97-AF65-F5344CB8AC3E}">
        <p14:creationId xmlns:p14="http://schemas.microsoft.com/office/powerpoint/2010/main" val="748167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7DFE9-A0FC-5809-27DC-7AC84F7BEF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5C9620-3BD0-BB7A-BB7C-DD386F9BE7F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BB846A-85C2-EFC9-427A-DADD20AF1B3B}"/>
              </a:ext>
            </a:extLst>
          </p:cNvPr>
          <p:cNvSpPr>
            <a:spLocks noGrp="1"/>
          </p:cNvSpPr>
          <p:nvPr>
            <p:ph type="dt" sz="half" idx="10"/>
          </p:nvPr>
        </p:nvSpPr>
        <p:spPr/>
        <p:txBody>
          <a:bodyPr/>
          <a:lstStyle/>
          <a:p>
            <a:fld id="{C59D48A2-5A78-B342-ADF3-2B7B4BF9CD72}" type="datetime1">
              <a:rPr lang="en-US" smtClean="0"/>
              <a:t>11/27/25</a:t>
            </a:fld>
            <a:endParaRPr lang="en-US"/>
          </a:p>
        </p:txBody>
      </p:sp>
      <p:sp>
        <p:nvSpPr>
          <p:cNvPr id="5" name="Footer Placeholder 4">
            <a:extLst>
              <a:ext uri="{FF2B5EF4-FFF2-40B4-BE49-F238E27FC236}">
                <a16:creationId xmlns:a16="http://schemas.microsoft.com/office/drawing/2014/main" id="{C09BA85B-840C-0DDE-9BF9-B997956004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C2AC14-6113-6FAE-5052-2A05F22CD5E0}"/>
              </a:ext>
            </a:extLst>
          </p:cNvPr>
          <p:cNvSpPr>
            <a:spLocks noGrp="1"/>
          </p:cNvSpPr>
          <p:nvPr>
            <p:ph type="sldNum" sz="quarter" idx="12"/>
          </p:nvPr>
        </p:nvSpPr>
        <p:spPr/>
        <p:txBody>
          <a:bodyPr/>
          <a:lstStyle/>
          <a:p>
            <a:fld id="{B53574B3-87F8-A045-AD81-8236DA852747}" type="slidenum">
              <a:rPr lang="en-US" smtClean="0"/>
              <a:t>‹#›</a:t>
            </a:fld>
            <a:endParaRPr lang="en-US"/>
          </a:p>
        </p:txBody>
      </p:sp>
    </p:spTree>
    <p:extLst>
      <p:ext uri="{BB962C8B-B14F-4D97-AF65-F5344CB8AC3E}">
        <p14:creationId xmlns:p14="http://schemas.microsoft.com/office/powerpoint/2010/main" val="2004712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FA81E-D031-DD28-4AA3-161A90DFC2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8D4DA2A-0AB0-F541-2C19-63B2A1B22E5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2210CD-91F9-D3FC-6569-A7F04A42AAEF}"/>
              </a:ext>
            </a:extLst>
          </p:cNvPr>
          <p:cNvSpPr>
            <a:spLocks noGrp="1"/>
          </p:cNvSpPr>
          <p:nvPr>
            <p:ph type="dt" sz="half" idx="10"/>
          </p:nvPr>
        </p:nvSpPr>
        <p:spPr/>
        <p:txBody>
          <a:bodyPr/>
          <a:lstStyle/>
          <a:p>
            <a:fld id="{AA0F4FF4-184B-4C46-9E9D-113CE98EFA43}" type="datetime1">
              <a:rPr lang="en-US" smtClean="0"/>
              <a:t>11/27/25</a:t>
            </a:fld>
            <a:endParaRPr lang="en-US"/>
          </a:p>
        </p:txBody>
      </p:sp>
      <p:sp>
        <p:nvSpPr>
          <p:cNvPr id="5" name="Footer Placeholder 4">
            <a:extLst>
              <a:ext uri="{FF2B5EF4-FFF2-40B4-BE49-F238E27FC236}">
                <a16:creationId xmlns:a16="http://schemas.microsoft.com/office/drawing/2014/main" id="{780FAA14-A8C2-0FD1-EFB6-BA822DB079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391633-4C85-6FE6-475C-2E7360A1D786}"/>
              </a:ext>
            </a:extLst>
          </p:cNvPr>
          <p:cNvSpPr>
            <a:spLocks noGrp="1"/>
          </p:cNvSpPr>
          <p:nvPr>
            <p:ph type="sldNum" sz="quarter" idx="12"/>
          </p:nvPr>
        </p:nvSpPr>
        <p:spPr/>
        <p:txBody>
          <a:bodyPr/>
          <a:lstStyle/>
          <a:p>
            <a:fld id="{B53574B3-87F8-A045-AD81-8236DA852747}" type="slidenum">
              <a:rPr lang="en-US" smtClean="0"/>
              <a:t>‹#›</a:t>
            </a:fld>
            <a:endParaRPr lang="en-US"/>
          </a:p>
        </p:txBody>
      </p:sp>
    </p:spTree>
    <p:extLst>
      <p:ext uri="{BB962C8B-B14F-4D97-AF65-F5344CB8AC3E}">
        <p14:creationId xmlns:p14="http://schemas.microsoft.com/office/powerpoint/2010/main" val="55373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D4100-32D4-3795-23AE-99A99BF889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1B1134-6DA4-0330-1EB4-2EC67EC0465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A7DF136-390A-DF05-67A2-15EB938849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B492A-293F-2F07-D6B2-EFF9D49387A0}"/>
              </a:ext>
            </a:extLst>
          </p:cNvPr>
          <p:cNvSpPr>
            <a:spLocks noGrp="1"/>
          </p:cNvSpPr>
          <p:nvPr>
            <p:ph type="dt" sz="half" idx="10"/>
          </p:nvPr>
        </p:nvSpPr>
        <p:spPr/>
        <p:txBody>
          <a:bodyPr/>
          <a:lstStyle/>
          <a:p>
            <a:fld id="{D4B124E7-055B-354B-9DC9-5C4713715F55}" type="datetime1">
              <a:rPr lang="en-US" smtClean="0"/>
              <a:t>11/27/25</a:t>
            </a:fld>
            <a:endParaRPr lang="en-US"/>
          </a:p>
        </p:txBody>
      </p:sp>
      <p:sp>
        <p:nvSpPr>
          <p:cNvPr id="6" name="Footer Placeholder 5">
            <a:extLst>
              <a:ext uri="{FF2B5EF4-FFF2-40B4-BE49-F238E27FC236}">
                <a16:creationId xmlns:a16="http://schemas.microsoft.com/office/drawing/2014/main" id="{2F63CC5C-B666-EBE9-BF4F-35A2E31300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8815FB-6449-4AC2-720B-2965A1CA8218}"/>
              </a:ext>
            </a:extLst>
          </p:cNvPr>
          <p:cNvSpPr>
            <a:spLocks noGrp="1"/>
          </p:cNvSpPr>
          <p:nvPr>
            <p:ph type="sldNum" sz="quarter" idx="12"/>
          </p:nvPr>
        </p:nvSpPr>
        <p:spPr/>
        <p:txBody>
          <a:bodyPr/>
          <a:lstStyle/>
          <a:p>
            <a:fld id="{B53574B3-87F8-A045-AD81-8236DA852747}" type="slidenum">
              <a:rPr lang="en-US" smtClean="0"/>
              <a:t>‹#›</a:t>
            </a:fld>
            <a:endParaRPr lang="en-US"/>
          </a:p>
        </p:txBody>
      </p:sp>
    </p:spTree>
    <p:extLst>
      <p:ext uri="{BB962C8B-B14F-4D97-AF65-F5344CB8AC3E}">
        <p14:creationId xmlns:p14="http://schemas.microsoft.com/office/powerpoint/2010/main" val="375550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21699-D967-B070-3A8E-AB1F4C77DC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210247A-4AA0-F81A-4907-784E5D504F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085316-A624-FF34-8CD0-D09E126647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4C1EAA1-2973-600A-C6C0-1FF81CFCEE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E900386-4F8D-5596-A558-1BE6DBB862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5B8F73-E561-507D-3534-73DF043DFB08}"/>
              </a:ext>
            </a:extLst>
          </p:cNvPr>
          <p:cNvSpPr>
            <a:spLocks noGrp="1"/>
          </p:cNvSpPr>
          <p:nvPr>
            <p:ph type="dt" sz="half" idx="10"/>
          </p:nvPr>
        </p:nvSpPr>
        <p:spPr/>
        <p:txBody>
          <a:bodyPr/>
          <a:lstStyle/>
          <a:p>
            <a:fld id="{948F0747-6850-2242-8C29-60D05FF2D6EA}" type="datetime1">
              <a:rPr lang="en-US" smtClean="0"/>
              <a:t>11/27/25</a:t>
            </a:fld>
            <a:endParaRPr lang="en-US"/>
          </a:p>
        </p:txBody>
      </p:sp>
      <p:sp>
        <p:nvSpPr>
          <p:cNvPr id="8" name="Footer Placeholder 7">
            <a:extLst>
              <a:ext uri="{FF2B5EF4-FFF2-40B4-BE49-F238E27FC236}">
                <a16:creationId xmlns:a16="http://schemas.microsoft.com/office/drawing/2014/main" id="{1CF365A8-F61D-F45C-C752-F48A9CD054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1DE38D9-CA17-6630-DEBE-48010BD28567}"/>
              </a:ext>
            </a:extLst>
          </p:cNvPr>
          <p:cNvSpPr>
            <a:spLocks noGrp="1"/>
          </p:cNvSpPr>
          <p:nvPr>
            <p:ph type="sldNum" sz="quarter" idx="12"/>
          </p:nvPr>
        </p:nvSpPr>
        <p:spPr/>
        <p:txBody>
          <a:bodyPr/>
          <a:lstStyle/>
          <a:p>
            <a:fld id="{B53574B3-87F8-A045-AD81-8236DA852747}" type="slidenum">
              <a:rPr lang="en-US" smtClean="0"/>
              <a:t>‹#›</a:t>
            </a:fld>
            <a:endParaRPr lang="en-US"/>
          </a:p>
        </p:txBody>
      </p:sp>
    </p:spTree>
    <p:extLst>
      <p:ext uri="{BB962C8B-B14F-4D97-AF65-F5344CB8AC3E}">
        <p14:creationId xmlns:p14="http://schemas.microsoft.com/office/powerpoint/2010/main" val="35159605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FBBCF-172D-483B-FDF2-E5FA2D8DF0F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73347C-5A58-F238-2D43-66B2319D2B75}"/>
              </a:ext>
            </a:extLst>
          </p:cNvPr>
          <p:cNvSpPr>
            <a:spLocks noGrp="1"/>
          </p:cNvSpPr>
          <p:nvPr>
            <p:ph type="dt" sz="half" idx="10"/>
          </p:nvPr>
        </p:nvSpPr>
        <p:spPr/>
        <p:txBody>
          <a:bodyPr/>
          <a:lstStyle/>
          <a:p>
            <a:fld id="{E970D330-5690-3840-A2A8-2ACBBD8EDF18}" type="datetime1">
              <a:rPr lang="en-US" smtClean="0"/>
              <a:t>11/27/25</a:t>
            </a:fld>
            <a:endParaRPr lang="en-US"/>
          </a:p>
        </p:txBody>
      </p:sp>
      <p:sp>
        <p:nvSpPr>
          <p:cNvPr id="4" name="Footer Placeholder 3">
            <a:extLst>
              <a:ext uri="{FF2B5EF4-FFF2-40B4-BE49-F238E27FC236}">
                <a16:creationId xmlns:a16="http://schemas.microsoft.com/office/drawing/2014/main" id="{608195AF-EA99-213D-603B-64A2580FAC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7FB5562-1D31-42CC-5F10-60737F00D326}"/>
              </a:ext>
            </a:extLst>
          </p:cNvPr>
          <p:cNvSpPr>
            <a:spLocks noGrp="1"/>
          </p:cNvSpPr>
          <p:nvPr>
            <p:ph type="sldNum" sz="quarter" idx="12"/>
          </p:nvPr>
        </p:nvSpPr>
        <p:spPr/>
        <p:txBody>
          <a:bodyPr/>
          <a:lstStyle/>
          <a:p>
            <a:fld id="{B53574B3-87F8-A045-AD81-8236DA852747}" type="slidenum">
              <a:rPr lang="en-US" smtClean="0"/>
              <a:t>‹#›</a:t>
            </a:fld>
            <a:endParaRPr lang="en-US"/>
          </a:p>
        </p:txBody>
      </p:sp>
    </p:spTree>
    <p:extLst>
      <p:ext uri="{BB962C8B-B14F-4D97-AF65-F5344CB8AC3E}">
        <p14:creationId xmlns:p14="http://schemas.microsoft.com/office/powerpoint/2010/main" val="30414785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CFCE56-B0E6-4C2D-B50F-A3421EB56024}"/>
              </a:ext>
            </a:extLst>
          </p:cNvPr>
          <p:cNvSpPr>
            <a:spLocks noGrp="1"/>
          </p:cNvSpPr>
          <p:nvPr>
            <p:ph type="dt" sz="half" idx="10"/>
          </p:nvPr>
        </p:nvSpPr>
        <p:spPr/>
        <p:txBody>
          <a:bodyPr/>
          <a:lstStyle/>
          <a:p>
            <a:fld id="{8B7C47C7-2B88-8942-88C1-AEAD27F0BF1C}" type="datetime1">
              <a:rPr lang="en-US" smtClean="0"/>
              <a:t>11/27/25</a:t>
            </a:fld>
            <a:endParaRPr lang="en-US"/>
          </a:p>
        </p:txBody>
      </p:sp>
      <p:sp>
        <p:nvSpPr>
          <p:cNvPr id="3" name="Footer Placeholder 2">
            <a:extLst>
              <a:ext uri="{FF2B5EF4-FFF2-40B4-BE49-F238E27FC236}">
                <a16:creationId xmlns:a16="http://schemas.microsoft.com/office/drawing/2014/main" id="{FFD21EB2-912D-2122-9A7B-39FD3B6A1A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2313ED-E6C3-CC92-D645-7FEFA5A21DAC}"/>
              </a:ext>
            </a:extLst>
          </p:cNvPr>
          <p:cNvSpPr>
            <a:spLocks noGrp="1"/>
          </p:cNvSpPr>
          <p:nvPr>
            <p:ph type="sldNum" sz="quarter" idx="12"/>
          </p:nvPr>
        </p:nvSpPr>
        <p:spPr/>
        <p:txBody>
          <a:bodyPr/>
          <a:lstStyle/>
          <a:p>
            <a:fld id="{B53574B3-87F8-A045-AD81-8236DA852747}" type="slidenum">
              <a:rPr lang="en-US" smtClean="0"/>
              <a:t>‹#›</a:t>
            </a:fld>
            <a:endParaRPr lang="en-US"/>
          </a:p>
        </p:txBody>
      </p:sp>
    </p:spTree>
    <p:extLst>
      <p:ext uri="{BB962C8B-B14F-4D97-AF65-F5344CB8AC3E}">
        <p14:creationId xmlns:p14="http://schemas.microsoft.com/office/powerpoint/2010/main" val="2336701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68BCA-5B87-67F4-A1F2-B54E7202EA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8EC456A-AA00-E4F1-723C-F8B33F82DF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8A481C-4BDC-B9A8-7043-D19CC79797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66D12B-7C8E-8FC7-FA69-5E834C58A6BD}"/>
              </a:ext>
            </a:extLst>
          </p:cNvPr>
          <p:cNvSpPr>
            <a:spLocks noGrp="1"/>
          </p:cNvSpPr>
          <p:nvPr>
            <p:ph type="dt" sz="half" idx="10"/>
          </p:nvPr>
        </p:nvSpPr>
        <p:spPr/>
        <p:txBody>
          <a:bodyPr/>
          <a:lstStyle/>
          <a:p>
            <a:fld id="{2CCCB0DA-B63A-074D-A917-1B6274AE7E68}" type="datetime1">
              <a:rPr lang="en-US" smtClean="0"/>
              <a:t>11/27/25</a:t>
            </a:fld>
            <a:endParaRPr lang="en-US"/>
          </a:p>
        </p:txBody>
      </p:sp>
      <p:sp>
        <p:nvSpPr>
          <p:cNvPr id="6" name="Footer Placeholder 5">
            <a:extLst>
              <a:ext uri="{FF2B5EF4-FFF2-40B4-BE49-F238E27FC236}">
                <a16:creationId xmlns:a16="http://schemas.microsoft.com/office/drawing/2014/main" id="{183FE151-2A32-D5CF-5D22-CC4218A4E7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D61EBA-D2DA-7962-33D6-3FB88B87DDCD}"/>
              </a:ext>
            </a:extLst>
          </p:cNvPr>
          <p:cNvSpPr>
            <a:spLocks noGrp="1"/>
          </p:cNvSpPr>
          <p:nvPr>
            <p:ph type="sldNum" sz="quarter" idx="12"/>
          </p:nvPr>
        </p:nvSpPr>
        <p:spPr/>
        <p:txBody>
          <a:bodyPr/>
          <a:lstStyle/>
          <a:p>
            <a:fld id="{B53574B3-87F8-A045-AD81-8236DA852747}" type="slidenum">
              <a:rPr lang="en-US" smtClean="0"/>
              <a:t>‹#›</a:t>
            </a:fld>
            <a:endParaRPr lang="en-US"/>
          </a:p>
        </p:txBody>
      </p:sp>
    </p:spTree>
    <p:extLst>
      <p:ext uri="{BB962C8B-B14F-4D97-AF65-F5344CB8AC3E}">
        <p14:creationId xmlns:p14="http://schemas.microsoft.com/office/powerpoint/2010/main" val="3355814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01306-D6B1-9EA6-A1DF-4D2CCE81AA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2A870A1-8015-DA4F-72D5-1BBE99ADC6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D3CDC8F-3768-320A-090E-1953B799DB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7CE022-1D2D-BE72-E6CD-2676ACA73706}"/>
              </a:ext>
            </a:extLst>
          </p:cNvPr>
          <p:cNvSpPr>
            <a:spLocks noGrp="1"/>
          </p:cNvSpPr>
          <p:nvPr>
            <p:ph type="dt" sz="half" idx="10"/>
          </p:nvPr>
        </p:nvSpPr>
        <p:spPr/>
        <p:txBody>
          <a:bodyPr/>
          <a:lstStyle/>
          <a:p>
            <a:fld id="{C7E401D4-C267-084A-8E5C-80278A0EBFCE}" type="datetime1">
              <a:rPr lang="en-US" smtClean="0"/>
              <a:t>11/27/25</a:t>
            </a:fld>
            <a:endParaRPr lang="en-US"/>
          </a:p>
        </p:txBody>
      </p:sp>
      <p:sp>
        <p:nvSpPr>
          <p:cNvPr id="6" name="Footer Placeholder 5">
            <a:extLst>
              <a:ext uri="{FF2B5EF4-FFF2-40B4-BE49-F238E27FC236}">
                <a16:creationId xmlns:a16="http://schemas.microsoft.com/office/drawing/2014/main" id="{30291569-F66C-306A-74A9-93B366BE07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7BC1B3-DB37-A48A-3088-FBB6A31BE376}"/>
              </a:ext>
            </a:extLst>
          </p:cNvPr>
          <p:cNvSpPr>
            <a:spLocks noGrp="1"/>
          </p:cNvSpPr>
          <p:nvPr>
            <p:ph type="sldNum" sz="quarter" idx="12"/>
          </p:nvPr>
        </p:nvSpPr>
        <p:spPr/>
        <p:txBody>
          <a:bodyPr/>
          <a:lstStyle/>
          <a:p>
            <a:fld id="{B53574B3-87F8-A045-AD81-8236DA852747}" type="slidenum">
              <a:rPr lang="en-US" smtClean="0"/>
              <a:t>‹#›</a:t>
            </a:fld>
            <a:endParaRPr lang="en-US"/>
          </a:p>
        </p:txBody>
      </p:sp>
    </p:spTree>
    <p:extLst>
      <p:ext uri="{BB962C8B-B14F-4D97-AF65-F5344CB8AC3E}">
        <p14:creationId xmlns:p14="http://schemas.microsoft.com/office/powerpoint/2010/main" val="2754194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9EE274-173E-FF5A-7149-55824F09AA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C6E52B-BC87-45BD-24AB-EDEDDAFD8F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58FDCC-4CD1-999D-B110-A5AF47E0E7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578FA56-8ADE-D749-AB90-361F51412C94}" type="datetime1">
              <a:rPr lang="en-US" smtClean="0"/>
              <a:t>11/27/25</a:t>
            </a:fld>
            <a:endParaRPr lang="en-US"/>
          </a:p>
        </p:txBody>
      </p:sp>
      <p:sp>
        <p:nvSpPr>
          <p:cNvPr id="5" name="Footer Placeholder 4">
            <a:extLst>
              <a:ext uri="{FF2B5EF4-FFF2-40B4-BE49-F238E27FC236}">
                <a16:creationId xmlns:a16="http://schemas.microsoft.com/office/drawing/2014/main" id="{EFB74758-1CA1-5B9D-1D84-F10502C72D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B6B3997-C31D-C4B7-7985-894F960E29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53574B3-87F8-A045-AD81-8236DA852747}" type="slidenum">
              <a:rPr lang="en-US" smtClean="0"/>
              <a:t>‹#›</a:t>
            </a:fld>
            <a:endParaRPr lang="en-US"/>
          </a:p>
        </p:txBody>
      </p:sp>
    </p:spTree>
    <p:extLst>
      <p:ext uri="{BB962C8B-B14F-4D97-AF65-F5344CB8AC3E}">
        <p14:creationId xmlns:p14="http://schemas.microsoft.com/office/powerpoint/2010/main" val="14338820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hyperlink" Target="mailto:Aaron@ByteMeNetworks.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99160-1205-E2A7-6C9D-D3121A86699F}"/>
              </a:ext>
            </a:extLst>
          </p:cNvPr>
          <p:cNvSpPr>
            <a:spLocks noGrp="1"/>
          </p:cNvSpPr>
          <p:nvPr>
            <p:ph type="ctrTitle"/>
          </p:nvPr>
        </p:nvSpPr>
        <p:spPr>
          <a:xfrm>
            <a:off x="1524000" y="1122363"/>
            <a:ext cx="9144000" cy="1280595"/>
          </a:xfrm>
        </p:spPr>
        <p:txBody>
          <a:bodyPr/>
          <a:lstStyle/>
          <a:p>
            <a:r>
              <a:rPr lang="en-US" dirty="0" err="1"/>
              <a:t>Mikrotik</a:t>
            </a:r>
            <a:r>
              <a:rPr lang="en-US" dirty="0"/>
              <a:t> TTT</a:t>
            </a:r>
          </a:p>
        </p:txBody>
      </p:sp>
      <p:sp>
        <p:nvSpPr>
          <p:cNvPr id="3" name="Subtitle 2">
            <a:extLst>
              <a:ext uri="{FF2B5EF4-FFF2-40B4-BE49-F238E27FC236}">
                <a16:creationId xmlns:a16="http://schemas.microsoft.com/office/drawing/2014/main" id="{7A5B2CCB-71B4-A829-2522-B6FD68451DAB}"/>
              </a:ext>
            </a:extLst>
          </p:cNvPr>
          <p:cNvSpPr>
            <a:spLocks noGrp="1"/>
          </p:cNvSpPr>
          <p:nvPr>
            <p:ph type="subTitle" idx="1"/>
          </p:nvPr>
        </p:nvSpPr>
        <p:spPr>
          <a:xfrm>
            <a:off x="1523999" y="2366268"/>
            <a:ext cx="9144000" cy="4355207"/>
          </a:xfrm>
        </p:spPr>
        <p:txBody>
          <a:bodyPr>
            <a:normAutofit lnSpcReduction="10000"/>
          </a:bodyPr>
          <a:lstStyle/>
          <a:p>
            <a:r>
              <a:rPr lang="en-US" b="1" dirty="0"/>
              <a:t>Selective Failover &amp; Intentional Service Segmentation</a:t>
            </a:r>
          </a:p>
          <a:p>
            <a:r>
              <a:rPr lang="en-US" b="1" dirty="0"/>
              <a:t>Using </a:t>
            </a:r>
            <a:r>
              <a:rPr lang="en-US" b="1" dirty="0" err="1"/>
              <a:t>MikroTik</a:t>
            </a:r>
            <a:r>
              <a:rPr lang="en-US" b="1" dirty="0"/>
              <a:t> </a:t>
            </a:r>
            <a:r>
              <a:rPr lang="en-US" b="1" dirty="0" err="1"/>
              <a:t>RouterOS</a:t>
            </a:r>
            <a:r>
              <a:rPr lang="en-US" b="1" dirty="0"/>
              <a:t> v7</a:t>
            </a:r>
          </a:p>
          <a:p>
            <a:br>
              <a:rPr lang="en-US" b="1" dirty="0"/>
            </a:br>
            <a:r>
              <a:rPr lang="en-US" b="1" dirty="0"/>
              <a:t>Date: 11/27/2025</a:t>
            </a:r>
          </a:p>
          <a:p>
            <a:endParaRPr lang="en-US" dirty="0"/>
          </a:p>
          <a:p>
            <a:r>
              <a:rPr lang="en-US" b="1" dirty="0"/>
              <a:t>Instructor:</a:t>
            </a:r>
            <a:r>
              <a:rPr lang="en-US" dirty="0"/>
              <a:t> Aaron Gustafson</a:t>
            </a:r>
          </a:p>
          <a:p>
            <a:r>
              <a:rPr lang="en-US" b="1" dirty="0"/>
              <a:t>Website: </a:t>
            </a:r>
            <a:r>
              <a:rPr lang="en-US" dirty="0" err="1"/>
              <a:t>ByteMeNetworks.com</a:t>
            </a:r>
            <a:endParaRPr lang="en-US" dirty="0"/>
          </a:p>
          <a:p>
            <a:br>
              <a:rPr lang="en-US" dirty="0"/>
            </a:br>
            <a:r>
              <a:rPr lang="en-US" b="1" dirty="0"/>
              <a:t>Course Level:</a:t>
            </a:r>
            <a:r>
              <a:rPr lang="en-US" dirty="0"/>
              <a:t> MTCRE – </a:t>
            </a:r>
            <a:r>
              <a:rPr lang="en-US" dirty="0" err="1"/>
              <a:t>MikroTik</a:t>
            </a:r>
            <a:r>
              <a:rPr lang="en-US" dirty="0"/>
              <a:t> Certified Routing Engineer</a:t>
            </a:r>
            <a:br>
              <a:rPr lang="en-US" dirty="0"/>
            </a:br>
            <a:r>
              <a:rPr lang="en-US" b="1" dirty="0"/>
              <a:t>Session Length:</a:t>
            </a:r>
            <a:r>
              <a:rPr lang="en-US" dirty="0"/>
              <a:t> 1 Hour (Lecture + Lab)</a:t>
            </a:r>
          </a:p>
          <a:p>
            <a:r>
              <a:rPr lang="en-US" b="1" dirty="0"/>
              <a:t>This Module Tested on </a:t>
            </a:r>
            <a:r>
              <a:rPr lang="en-US" b="1" dirty="0" err="1"/>
              <a:t>rOS</a:t>
            </a:r>
            <a:r>
              <a:rPr lang="en-US" b="1" dirty="0"/>
              <a:t> 7.20.4</a:t>
            </a:r>
          </a:p>
          <a:p>
            <a:endParaRPr lang="en-US" dirty="0"/>
          </a:p>
        </p:txBody>
      </p:sp>
      <p:pic>
        <p:nvPicPr>
          <p:cNvPr id="5" name="Picture 4">
            <a:extLst>
              <a:ext uri="{FF2B5EF4-FFF2-40B4-BE49-F238E27FC236}">
                <a16:creationId xmlns:a16="http://schemas.microsoft.com/office/drawing/2014/main" id="{C6357DFA-58B4-C2E8-C8E4-46966010F4F2}"/>
              </a:ext>
            </a:extLst>
          </p:cNvPr>
          <p:cNvPicPr>
            <a:picLocks noChangeAspect="1"/>
          </p:cNvPicPr>
          <p:nvPr/>
        </p:nvPicPr>
        <p:blipFill>
          <a:blip r:embed="rId3"/>
          <a:stretch>
            <a:fillRect/>
          </a:stretch>
        </p:blipFill>
        <p:spPr>
          <a:xfrm>
            <a:off x="591029" y="122205"/>
            <a:ext cx="1865941" cy="2005191"/>
          </a:xfrm>
          <a:prstGeom prst="rect">
            <a:avLst/>
          </a:prstGeom>
        </p:spPr>
      </p:pic>
      <p:sp>
        <p:nvSpPr>
          <p:cNvPr id="6" name="Slide Number Placeholder 5">
            <a:extLst>
              <a:ext uri="{FF2B5EF4-FFF2-40B4-BE49-F238E27FC236}">
                <a16:creationId xmlns:a16="http://schemas.microsoft.com/office/drawing/2014/main" id="{6066F847-7DD9-A040-0353-5E4F6339F9B7}"/>
              </a:ext>
            </a:extLst>
          </p:cNvPr>
          <p:cNvSpPr>
            <a:spLocks noGrp="1"/>
          </p:cNvSpPr>
          <p:nvPr>
            <p:ph type="sldNum" sz="quarter" idx="12"/>
          </p:nvPr>
        </p:nvSpPr>
        <p:spPr/>
        <p:txBody>
          <a:bodyPr/>
          <a:lstStyle/>
          <a:p>
            <a:fld id="{B53574B3-87F8-A045-AD81-8236DA852747}" type="slidenum">
              <a:rPr lang="en-US" smtClean="0"/>
              <a:t>1</a:t>
            </a:fld>
            <a:endParaRPr lang="en-US"/>
          </a:p>
        </p:txBody>
      </p:sp>
    </p:spTree>
    <p:extLst>
      <p:ext uri="{BB962C8B-B14F-4D97-AF65-F5344CB8AC3E}">
        <p14:creationId xmlns:p14="http://schemas.microsoft.com/office/powerpoint/2010/main" val="4770484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67831521-6B8E-498C-29C3-FA4DBC51654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6C6BF20E-01F8-4B23-D8B0-1A9DA4159DF1}"/>
              </a:ext>
            </a:extLst>
          </p:cNvPr>
          <p:cNvPicPr>
            <a:picLocks noChangeAspect="1"/>
          </p:cNvPicPr>
          <p:nvPr/>
        </p:nvPicPr>
        <p:blipFill>
          <a:blip r:embed="rId3"/>
          <a:stretch>
            <a:fillRect/>
          </a:stretch>
        </p:blipFill>
        <p:spPr>
          <a:xfrm>
            <a:off x="591029" y="122205"/>
            <a:ext cx="1865941" cy="2005191"/>
          </a:xfrm>
          <a:prstGeom prst="rect">
            <a:avLst/>
          </a:prstGeom>
        </p:spPr>
      </p:pic>
      <p:pic>
        <p:nvPicPr>
          <p:cNvPr id="4" name="Picture 3" descr="A black and yellow rectangular sign with white text&#10;&#10;AI-generated content may be incorrect.">
            <a:extLst>
              <a:ext uri="{FF2B5EF4-FFF2-40B4-BE49-F238E27FC236}">
                <a16:creationId xmlns:a16="http://schemas.microsoft.com/office/drawing/2014/main" id="{6F1FF38F-8BF1-ADAB-44A1-310DEFC571D2}"/>
              </a:ext>
            </a:extLst>
          </p:cNvPr>
          <p:cNvPicPr>
            <a:picLocks noChangeAspect="1"/>
          </p:cNvPicPr>
          <p:nvPr/>
        </p:nvPicPr>
        <p:blipFill>
          <a:blip r:embed="rId4"/>
          <a:stretch>
            <a:fillRect/>
          </a:stretch>
        </p:blipFill>
        <p:spPr>
          <a:xfrm>
            <a:off x="3479800" y="136525"/>
            <a:ext cx="6502400" cy="6502400"/>
          </a:xfrm>
          <a:prstGeom prst="rect">
            <a:avLst/>
          </a:prstGeom>
        </p:spPr>
      </p:pic>
      <p:sp>
        <p:nvSpPr>
          <p:cNvPr id="6" name="Slide Number Placeholder 5">
            <a:extLst>
              <a:ext uri="{FF2B5EF4-FFF2-40B4-BE49-F238E27FC236}">
                <a16:creationId xmlns:a16="http://schemas.microsoft.com/office/drawing/2014/main" id="{25D276B3-FE01-B8D6-CB37-C0F9A6C320B4}"/>
              </a:ext>
            </a:extLst>
          </p:cNvPr>
          <p:cNvSpPr>
            <a:spLocks noGrp="1"/>
          </p:cNvSpPr>
          <p:nvPr>
            <p:ph type="sldNum" sz="quarter" idx="12"/>
          </p:nvPr>
        </p:nvSpPr>
        <p:spPr/>
        <p:txBody>
          <a:bodyPr/>
          <a:lstStyle/>
          <a:p>
            <a:fld id="{B53574B3-87F8-A045-AD81-8236DA852747}" type="slidenum">
              <a:rPr lang="en-US" smtClean="0"/>
              <a:t>10</a:t>
            </a:fld>
            <a:endParaRPr lang="en-US"/>
          </a:p>
        </p:txBody>
      </p:sp>
    </p:spTree>
    <p:extLst>
      <p:ext uri="{BB962C8B-B14F-4D97-AF65-F5344CB8AC3E}">
        <p14:creationId xmlns:p14="http://schemas.microsoft.com/office/powerpoint/2010/main" val="333176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2671A24B-B251-D605-9D21-6C2CCA29816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386DA461-8A79-EF10-06B0-4B13075A8B87}"/>
              </a:ext>
            </a:extLst>
          </p:cNvPr>
          <p:cNvSpPr>
            <a:spLocks noGrp="1"/>
          </p:cNvSpPr>
          <p:nvPr>
            <p:ph type="subTitle" idx="1"/>
          </p:nvPr>
        </p:nvSpPr>
        <p:spPr>
          <a:xfrm>
            <a:off x="1523999" y="1765097"/>
            <a:ext cx="9655213" cy="5092903"/>
          </a:xfrm>
        </p:spPr>
        <p:txBody>
          <a:bodyPr>
            <a:normAutofit/>
          </a:bodyPr>
          <a:lstStyle/>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Businesses (At least in the US) often have </a:t>
            </a:r>
            <a:r>
              <a:rPr lang="en-US" b="1" dirty="0"/>
              <a:t>two WAN connections</a:t>
            </a:r>
            <a:endParaRPr lang="en-US" dirty="0"/>
          </a:p>
          <a:p>
            <a:pPr marL="800100" lvl="1" indent="-342900" algn="l">
              <a:buFont typeface="Arial" panose="020B0604020202020204" pitchFamily="34" charset="0"/>
              <a:buChar char="•"/>
            </a:pPr>
            <a:r>
              <a:rPr lang="en-US" dirty="0"/>
              <a:t>ISP1: Primary (Fiber/Coax)</a:t>
            </a:r>
          </a:p>
          <a:p>
            <a:pPr marL="800100" lvl="1" indent="-342900" algn="l">
              <a:buFont typeface="Arial" panose="020B0604020202020204" pitchFamily="34" charset="0"/>
              <a:buChar char="•"/>
            </a:pPr>
            <a:r>
              <a:rPr lang="en-US" dirty="0"/>
              <a:t>ISP2: Backup (LTE)</a:t>
            </a:r>
          </a:p>
          <a:p>
            <a:pPr marL="342900" indent="-342900" algn="l">
              <a:buFont typeface="Arial" panose="020B0604020202020204" pitchFamily="34" charset="0"/>
              <a:buChar char="•"/>
            </a:pPr>
            <a:r>
              <a:rPr lang="en-US" dirty="0"/>
              <a:t>Not all traffic should fail over</a:t>
            </a:r>
          </a:p>
          <a:p>
            <a:pPr marL="800100" lvl="1" indent="-342900" algn="l">
              <a:buFont typeface="Arial" panose="020B0604020202020204" pitchFamily="34" charset="0"/>
              <a:buChar char="•"/>
            </a:pPr>
            <a:r>
              <a:rPr lang="en-US" b="1" dirty="0"/>
              <a:t>Business-critical devices</a:t>
            </a:r>
            <a:r>
              <a:rPr lang="en-US" dirty="0"/>
              <a:t> must stay online</a:t>
            </a:r>
          </a:p>
          <a:p>
            <a:pPr marL="800100" lvl="1" indent="-342900" algn="l">
              <a:buFont typeface="Arial" panose="020B0604020202020204" pitchFamily="34" charset="0"/>
              <a:buChar char="•"/>
            </a:pPr>
            <a:r>
              <a:rPr lang="en-US" b="1" dirty="0"/>
              <a:t>Guest Wi-Fi / non-essential services</a:t>
            </a:r>
            <a:r>
              <a:rPr lang="en-US" dirty="0"/>
              <a:t> can be dropped</a:t>
            </a:r>
          </a:p>
          <a:p>
            <a:pPr marL="342900" indent="-342900" algn="l">
              <a:buFont typeface="Arial" panose="020B0604020202020204" pitchFamily="34" charset="0"/>
              <a:buChar char="•"/>
            </a:pPr>
            <a:r>
              <a:rPr lang="en-US" dirty="0"/>
              <a:t>Preserves </a:t>
            </a:r>
            <a:r>
              <a:rPr lang="en-US" b="1" dirty="0"/>
              <a:t>limited LTE bandwidth</a:t>
            </a:r>
            <a:r>
              <a:rPr lang="en-US" dirty="0"/>
              <a:t> for priority operations</a:t>
            </a:r>
          </a:p>
          <a:p>
            <a:pPr marL="342900" indent="-342900" algn="l">
              <a:buFont typeface="Arial" panose="020B0604020202020204" pitchFamily="34" charset="0"/>
              <a:buChar char="•"/>
            </a:pPr>
            <a:r>
              <a:rPr lang="en-US" dirty="0"/>
              <a:t>Used widely in retail and hospitality</a:t>
            </a:r>
          </a:p>
          <a:p>
            <a:pPr marL="800100" lvl="1" indent="-342900" algn="l">
              <a:buFont typeface="Arial" panose="020B0604020202020204" pitchFamily="34" charset="0"/>
              <a:buChar char="•"/>
            </a:pPr>
            <a:r>
              <a:rPr lang="en-US" dirty="0"/>
              <a:t>Example: </a:t>
            </a:r>
            <a:r>
              <a:rPr lang="en-US" b="1" dirty="0"/>
              <a:t>Chick-fil-A (Quick Service Restaurant)</a:t>
            </a:r>
            <a:r>
              <a:rPr lang="en-US" dirty="0"/>
              <a:t> POS networks fail over; guest Wi-Fi does not to allow Card Processing</a:t>
            </a:r>
          </a:p>
          <a:p>
            <a:pPr marL="800100" lvl="1" indent="-342900" algn="l">
              <a:buFont typeface="Arial" panose="020B0604020202020204" pitchFamily="34" charset="0"/>
              <a:buChar char="•"/>
            </a:pPr>
            <a:r>
              <a:rPr lang="en-US" dirty="0"/>
              <a:t>Can sometimes save money when dealing with per-usage billing for backup circuits</a:t>
            </a:r>
          </a:p>
          <a:p>
            <a:pPr marL="342900"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6581CA24-034E-0D06-5213-759943AF4579}"/>
              </a:ext>
            </a:extLst>
          </p:cNvPr>
          <p:cNvPicPr>
            <a:picLocks noChangeAspect="1"/>
          </p:cNvPicPr>
          <p:nvPr/>
        </p:nvPicPr>
        <p:blipFill>
          <a:blip r:embed="rId3"/>
          <a:stretch>
            <a:fillRect/>
          </a:stretch>
        </p:blipFill>
        <p:spPr>
          <a:xfrm>
            <a:off x="591029" y="122205"/>
            <a:ext cx="1865941" cy="2005191"/>
          </a:xfrm>
          <a:prstGeom prst="rect">
            <a:avLst/>
          </a:prstGeom>
        </p:spPr>
      </p:pic>
      <p:sp>
        <p:nvSpPr>
          <p:cNvPr id="4" name="Title 1">
            <a:extLst>
              <a:ext uri="{FF2B5EF4-FFF2-40B4-BE49-F238E27FC236}">
                <a16:creationId xmlns:a16="http://schemas.microsoft.com/office/drawing/2014/main" id="{1F132FFB-FCDD-9C6F-E1DA-CC3856ABF3A8}"/>
              </a:ext>
            </a:extLst>
          </p:cNvPr>
          <p:cNvSpPr>
            <a:spLocks noGrp="1"/>
          </p:cNvSpPr>
          <p:nvPr>
            <p:ph type="ctrTitle"/>
          </p:nvPr>
        </p:nvSpPr>
        <p:spPr>
          <a:xfrm>
            <a:off x="2456971" y="484502"/>
            <a:ext cx="9144000" cy="1280595"/>
          </a:xfrm>
        </p:spPr>
        <p:txBody>
          <a:bodyPr>
            <a:normAutofit fontScale="90000"/>
          </a:bodyPr>
          <a:lstStyle/>
          <a:p>
            <a:r>
              <a:rPr lang="en-US" dirty="0"/>
              <a:t>Why Selective Failover Matters</a:t>
            </a:r>
          </a:p>
        </p:txBody>
      </p:sp>
      <p:sp>
        <p:nvSpPr>
          <p:cNvPr id="6" name="Slide Number Placeholder 5">
            <a:extLst>
              <a:ext uri="{FF2B5EF4-FFF2-40B4-BE49-F238E27FC236}">
                <a16:creationId xmlns:a16="http://schemas.microsoft.com/office/drawing/2014/main" id="{44BCB1DD-2AF5-D44A-0064-83F0670925AF}"/>
              </a:ext>
            </a:extLst>
          </p:cNvPr>
          <p:cNvSpPr>
            <a:spLocks noGrp="1"/>
          </p:cNvSpPr>
          <p:nvPr>
            <p:ph type="sldNum" sz="quarter" idx="12"/>
          </p:nvPr>
        </p:nvSpPr>
        <p:spPr/>
        <p:txBody>
          <a:bodyPr/>
          <a:lstStyle/>
          <a:p>
            <a:fld id="{B53574B3-87F8-A045-AD81-8236DA852747}" type="slidenum">
              <a:rPr lang="en-US" smtClean="0"/>
              <a:t>11</a:t>
            </a:fld>
            <a:endParaRPr lang="en-US"/>
          </a:p>
        </p:txBody>
      </p:sp>
    </p:spTree>
    <p:extLst>
      <p:ext uri="{BB962C8B-B14F-4D97-AF65-F5344CB8AC3E}">
        <p14:creationId xmlns:p14="http://schemas.microsoft.com/office/powerpoint/2010/main" val="133187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30F55758-2388-E6FA-0680-761A7A6D39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B97D74-F229-D32B-2113-D0CF94C9FA32}"/>
              </a:ext>
            </a:extLst>
          </p:cNvPr>
          <p:cNvSpPr>
            <a:spLocks noGrp="1"/>
          </p:cNvSpPr>
          <p:nvPr>
            <p:ph type="ctrTitle"/>
          </p:nvPr>
        </p:nvSpPr>
        <p:spPr>
          <a:xfrm>
            <a:off x="3588199" y="224706"/>
            <a:ext cx="5270648" cy="1043040"/>
          </a:xfrm>
        </p:spPr>
        <p:txBody>
          <a:bodyPr>
            <a:normAutofit/>
          </a:bodyPr>
          <a:lstStyle/>
          <a:p>
            <a:r>
              <a:rPr lang="en-US" dirty="0"/>
              <a:t>Lab Topology</a:t>
            </a:r>
          </a:p>
        </p:txBody>
      </p:sp>
      <p:pic>
        <p:nvPicPr>
          <p:cNvPr id="5" name="Picture 4">
            <a:extLst>
              <a:ext uri="{FF2B5EF4-FFF2-40B4-BE49-F238E27FC236}">
                <a16:creationId xmlns:a16="http://schemas.microsoft.com/office/drawing/2014/main" id="{0C0FBD67-CE04-3CDC-68A5-143AFE4487AD}"/>
              </a:ext>
            </a:extLst>
          </p:cNvPr>
          <p:cNvPicPr>
            <a:picLocks noChangeAspect="1"/>
          </p:cNvPicPr>
          <p:nvPr/>
        </p:nvPicPr>
        <p:blipFill>
          <a:blip r:embed="rId3"/>
          <a:stretch>
            <a:fillRect/>
          </a:stretch>
        </p:blipFill>
        <p:spPr>
          <a:xfrm>
            <a:off x="591029" y="122205"/>
            <a:ext cx="1865941" cy="2005191"/>
          </a:xfrm>
          <a:prstGeom prst="rect">
            <a:avLst/>
          </a:prstGeom>
        </p:spPr>
      </p:pic>
      <p:pic>
        <p:nvPicPr>
          <p:cNvPr id="11" name="Picture 10" descr="A diagram of a router&#10;&#10;AI-generated content may be incorrect.">
            <a:extLst>
              <a:ext uri="{FF2B5EF4-FFF2-40B4-BE49-F238E27FC236}">
                <a16:creationId xmlns:a16="http://schemas.microsoft.com/office/drawing/2014/main" id="{8E205DC3-B3B0-4E5A-7C45-E2B7869C46F2}"/>
              </a:ext>
            </a:extLst>
          </p:cNvPr>
          <p:cNvPicPr>
            <a:picLocks noChangeAspect="1"/>
          </p:cNvPicPr>
          <p:nvPr/>
        </p:nvPicPr>
        <p:blipFill>
          <a:blip r:embed="rId4"/>
          <a:stretch>
            <a:fillRect/>
          </a:stretch>
        </p:blipFill>
        <p:spPr>
          <a:xfrm>
            <a:off x="2844800" y="177800"/>
            <a:ext cx="6502400" cy="6502400"/>
          </a:xfrm>
          <a:prstGeom prst="rect">
            <a:avLst/>
          </a:prstGeom>
        </p:spPr>
      </p:pic>
      <p:sp>
        <p:nvSpPr>
          <p:cNvPr id="4" name="Slide Number Placeholder 3">
            <a:extLst>
              <a:ext uri="{FF2B5EF4-FFF2-40B4-BE49-F238E27FC236}">
                <a16:creationId xmlns:a16="http://schemas.microsoft.com/office/drawing/2014/main" id="{E7D16A8A-DE7A-70BA-6542-1CAC76196BCA}"/>
              </a:ext>
            </a:extLst>
          </p:cNvPr>
          <p:cNvSpPr>
            <a:spLocks noGrp="1"/>
          </p:cNvSpPr>
          <p:nvPr>
            <p:ph type="sldNum" sz="quarter" idx="12"/>
          </p:nvPr>
        </p:nvSpPr>
        <p:spPr/>
        <p:txBody>
          <a:bodyPr/>
          <a:lstStyle/>
          <a:p>
            <a:fld id="{B53574B3-87F8-A045-AD81-8236DA852747}" type="slidenum">
              <a:rPr lang="en-US" smtClean="0"/>
              <a:t>12</a:t>
            </a:fld>
            <a:endParaRPr lang="en-US"/>
          </a:p>
        </p:txBody>
      </p:sp>
    </p:spTree>
    <p:extLst>
      <p:ext uri="{BB962C8B-B14F-4D97-AF65-F5344CB8AC3E}">
        <p14:creationId xmlns:p14="http://schemas.microsoft.com/office/powerpoint/2010/main" val="2001487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D029FB24-D6BC-08B8-7591-F89435A917EC}"/>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16F57CBD-F5C6-ABE3-E4E6-48643D8E5896}"/>
              </a:ext>
            </a:extLst>
          </p:cNvPr>
          <p:cNvSpPr>
            <a:spLocks noGrp="1"/>
          </p:cNvSpPr>
          <p:nvPr>
            <p:ph type="subTitle" idx="1"/>
          </p:nvPr>
        </p:nvSpPr>
        <p:spPr>
          <a:xfrm>
            <a:off x="1524000" y="2489693"/>
            <a:ext cx="9144000" cy="2005191"/>
          </a:xfrm>
        </p:spPr>
        <p:txBody>
          <a:bodyPr>
            <a:normAutofit/>
          </a:bodyPr>
          <a:lstStyle/>
          <a:p>
            <a:r>
              <a:rPr lang="en-US" b="1" dirty="0"/>
              <a:t>Office </a:t>
            </a:r>
            <a:r>
              <a:rPr lang="en-US" b="1" dirty="0" err="1"/>
              <a:t>WiFi</a:t>
            </a:r>
            <a:r>
              <a:rPr lang="en-US" b="1" dirty="0"/>
              <a:t> (VLAN10)</a:t>
            </a:r>
            <a:r>
              <a:rPr lang="en-US" dirty="0"/>
              <a:t> → Use ISP1 → Fail over to ISP2</a:t>
            </a:r>
          </a:p>
          <a:p>
            <a:r>
              <a:rPr lang="en-US" b="1" dirty="0"/>
              <a:t>Office Wired (VLAN20)</a:t>
            </a:r>
            <a:r>
              <a:rPr lang="en-US" dirty="0"/>
              <a:t> → Use ISP1 → Fail over to ISP2</a:t>
            </a:r>
          </a:p>
          <a:p>
            <a:r>
              <a:rPr lang="en-US" b="1" dirty="0"/>
              <a:t>Guest </a:t>
            </a:r>
            <a:r>
              <a:rPr lang="en-US" b="1" dirty="0" err="1"/>
              <a:t>WiFi</a:t>
            </a:r>
            <a:r>
              <a:rPr lang="en-US" b="1" dirty="0"/>
              <a:t> (VLAN99)</a:t>
            </a:r>
            <a:r>
              <a:rPr lang="en-US" dirty="0"/>
              <a:t> → Use ISP1 → </a:t>
            </a:r>
            <a:r>
              <a:rPr lang="en-US" i="1" dirty="0"/>
              <a:t>Do not</a:t>
            </a:r>
            <a:r>
              <a:rPr lang="en-US" dirty="0"/>
              <a:t> fail over</a:t>
            </a:r>
            <a:br>
              <a:rPr lang="en-US" dirty="0"/>
            </a:br>
            <a:r>
              <a:rPr lang="en-US" dirty="0"/>
              <a:t>(Intentionally loses Internet during outage)</a:t>
            </a:r>
          </a:p>
          <a:p>
            <a:endParaRPr lang="en-US" dirty="0"/>
          </a:p>
        </p:txBody>
      </p:sp>
      <p:pic>
        <p:nvPicPr>
          <p:cNvPr id="5" name="Picture 4">
            <a:extLst>
              <a:ext uri="{FF2B5EF4-FFF2-40B4-BE49-F238E27FC236}">
                <a16:creationId xmlns:a16="http://schemas.microsoft.com/office/drawing/2014/main" id="{FDDF1778-6BE0-AC5F-7DA5-5ED85A2EDCA4}"/>
              </a:ext>
            </a:extLst>
          </p:cNvPr>
          <p:cNvPicPr>
            <a:picLocks noChangeAspect="1"/>
          </p:cNvPicPr>
          <p:nvPr/>
        </p:nvPicPr>
        <p:blipFill>
          <a:blip r:embed="rId2"/>
          <a:stretch>
            <a:fillRect/>
          </a:stretch>
        </p:blipFill>
        <p:spPr>
          <a:xfrm>
            <a:off x="591029" y="122205"/>
            <a:ext cx="1865941" cy="2005191"/>
          </a:xfrm>
          <a:prstGeom prst="rect">
            <a:avLst/>
          </a:prstGeom>
        </p:spPr>
      </p:pic>
      <p:graphicFrame>
        <p:nvGraphicFramePr>
          <p:cNvPr id="10" name="Table 9">
            <a:extLst>
              <a:ext uri="{FF2B5EF4-FFF2-40B4-BE49-F238E27FC236}">
                <a16:creationId xmlns:a16="http://schemas.microsoft.com/office/drawing/2014/main" id="{7EBE73C4-EE92-4483-E4C9-355D89ED1AFE}"/>
              </a:ext>
            </a:extLst>
          </p:cNvPr>
          <p:cNvGraphicFramePr>
            <a:graphicFrameLocks noGrp="1"/>
          </p:cNvGraphicFramePr>
          <p:nvPr>
            <p:extLst>
              <p:ext uri="{D42A27DB-BD31-4B8C-83A1-F6EECF244321}">
                <p14:modId xmlns:p14="http://schemas.microsoft.com/office/powerpoint/2010/main" val="855900143"/>
              </p:ext>
            </p:extLst>
          </p:nvPr>
        </p:nvGraphicFramePr>
        <p:xfrm>
          <a:off x="3029196" y="4604387"/>
          <a:ext cx="5581404" cy="1280160"/>
        </p:xfrm>
        <a:graphic>
          <a:graphicData uri="http://schemas.openxmlformats.org/drawingml/2006/table">
            <a:tbl>
              <a:tblPr/>
              <a:tblGrid>
                <a:gridCol w="2790702">
                  <a:extLst>
                    <a:ext uri="{9D8B030D-6E8A-4147-A177-3AD203B41FA5}">
                      <a16:colId xmlns:a16="http://schemas.microsoft.com/office/drawing/2014/main" val="1325081270"/>
                    </a:ext>
                  </a:extLst>
                </a:gridCol>
                <a:gridCol w="2790702">
                  <a:extLst>
                    <a:ext uri="{9D8B030D-6E8A-4147-A177-3AD203B41FA5}">
                      <a16:colId xmlns:a16="http://schemas.microsoft.com/office/drawing/2014/main" val="4227108962"/>
                    </a:ext>
                  </a:extLst>
                </a:gridCol>
              </a:tblGrid>
              <a:tr h="591371">
                <a:tc>
                  <a:txBody>
                    <a:bodyPr/>
                    <a:lstStyle/>
                    <a:p>
                      <a:pPr>
                        <a:buNone/>
                      </a:pPr>
                      <a:r>
                        <a:rPr lang="en-US" b="1"/>
                        <a:t>to_isp1</a:t>
                      </a:r>
                      <a:endParaRPr lang="en-US"/>
                    </a:p>
                  </a:txBody>
                  <a:tcPr anchor="ctr">
                    <a:lnL>
                      <a:noFill/>
                    </a:lnL>
                    <a:lnR>
                      <a:noFill/>
                    </a:lnR>
                    <a:lnT>
                      <a:noFill/>
                    </a:lnT>
                    <a:lnB>
                      <a:noFill/>
                    </a:lnB>
                    <a:noFill/>
                  </a:tcPr>
                </a:tc>
                <a:tc>
                  <a:txBody>
                    <a:bodyPr/>
                    <a:lstStyle/>
                    <a:p>
                      <a:pPr>
                        <a:buNone/>
                      </a:pPr>
                      <a:r>
                        <a:rPr lang="en-US" dirty="0"/>
                        <a:t>Primary Fiber (ISP1) + Failover to ISP2</a:t>
                      </a:r>
                    </a:p>
                  </a:txBody>
                  <a:tcPr anchor="ctr">
                    <a:lnL>
                      <a:noFill/>
                    </a:lnL>
                    <a:lnR>
                      <a:noFill/>
                    </a:lnR>
                    <a:lnT>
                      <a:noFill/>
                    </a:lnT>
                    <a:lnB>
                      <a:noFill/>
                    </a:lnB>
                    <a:noFill/>
                  </a:tcPr>
                </a:tc>
                <a:extLst>
                  <a:ext uri="{0D108BD9-81ED-4DB2-BD59-A6C34878D82A}">
                    <a16:rowId xmlns:a16="http://schemas.microsoft.com/office/drawing/2014/main" val="590738370"/>
                  </a:ext>
                </a:extLst>
              </a:tr>
              <a:tr h="591371">
                <a:tc>
                  <a:txBody>
                    <a:bodyPr/>
                    <a:lstStyle/>
                    <a:p>
                      <a:pPr>
                        <a:buNone/>
                      </a:pPr>
                      <a:r>
                        <a:rPr lang="en-US" b="1" dirty="0"/>
                        <a:t>guest_isp1</a:t>
                      </a:r>
                      <a:endParaRPr lang="en-US" dirty="0"/>
                    </a:p>
                  </a:txBody>
                  <a:tcPr anchor="ctr">
                    <a:lnL>
                      <a:noFill/>
                    </a:lnL>
                    <a:lnR>
                      <a:noFill/>
                    </a:lnR>
                    <a:lnT>
                      <a:noFill/>
                    </a:lnT>
                    <a:lnB>
                      <a:noFill/>
                    </a:lnB>
                    <a:noFill/>
                  </a:tcPr>
                </a:tc>
                <a:tc>
                  <a:txBody>
                    <a:bodyPr/>
                    <a:lstStyle/>
                    <a:p>
                      <a:pPr>
                        <a:buNone/>
                      </a:pPr>
                      <a:r>
                        <a:rPr lang="en-US" dirty="0"/>
                        <a:t>Guest-only → ISP1 only (no fallback)</a:t>
                      </a:r>
                    </a:p>
                  </a:txBody>
                  <a:tcPr anchor="ctr">
                    <a:lnL>
                      <a:noFill/>
                    </a:lnL>
                    <a:lnR>
                      <a:noFill/>
                    </a:lnR>
                    <a:lnT>
                      <a:noFill/>
                    </a:lnT>
                    <a:lnB>
                      <a:noFill/>
                    </a:lnB>
                    <a:noFill/>
                  </a:tcPr>
                </a:tc>
                <a:extLst>
                  <a:ext uri="{0D108BD9-81ED-4DB2-BD59-A6C34878D82A}">
                    <a16:rowId xmlns:a16="http://schemas.microsoft.com/office/drawing/2014/main" val="1325754369"/>
                  </a:ext>
                </a:extLst>
              </a:tr>
            </a:tbl>
          </a:graphicData>
        </a:graphic>
      </p:graphicFrame>
      <p:sp>
        <p:nvSpPr>
          <p:cNvPr id="12" name="Title 1">
            <a:extLst>
              <a:ext uri="{FF2B5EF4-FFF2-40B4-BE49-F238E27FC236}">
                <a16:creationId xmlns:a16="http://schemas.microsoft.com/office/drawing/2014/main" id="{7B30026B-2C5E-FCFB-4C29-91AAD36BD8D3}"/>
              </a:ext>
            </a:extLst>
          </p:cNvPr>
          <p:cNvSpPr>
            <a:spLocks noGrp="1"/>
          </p:cNvSpPr>
          <p:nvPr>
            <p:ph type="ctrTitle"/>
          </p:nvPr>
        </p:nvSpPr>
        <p:spPr>
          <a:xfrm>
            <a:off x="1524000" y="484502"/>
            <a:ext cx="9144000" cy="1280595"/>
          </a:xfrm>
        </p:spPr>
        <p:txBody>
          <a:bodyPr/>
          <a:lstStyle/>
          <a:p>
            <a:r>
              <a:rPr lang="en-US" dirty="0"/>
              <a:t>Policy Goals</a:t>
            </a:r>
          </a:p>
        </p:txBody>
      </p:sp>
      <p:sp>
        <p:nvSpPr>
          <p:cNvPr id="4" name="Slide Number Placeholder 3">
            <a:extLst>
              <a:ext uri="{FF2B5EF4-FFF2-40B4-BE49-F238E27FC236}">
                <a16:creationId xmlns:a16="http://schemas.microsoft.com/office/drawing/2014/main" id="{AF8CCDE6-93E6-4D14-04E3-B1013D048E49}"/>
              </a:ext>
            </a:extLst>
          </p:cNvPr>
          <p:cNvSpPr>
            <a:spLocks noGrp="1"/>
          </p:cNvSpPr>
          <p:nvPr>
            <p:ph type="sldNum" sz="quarter" idx="12"/>
          </p:nvPr>
        </p:nvSpPr>
        <p:spPr/>
        <p:txBody>
          <a:bodyPr/>
          <a:lstStyle/>
          <a:p>
            <a:fld id="{B53574B3-87F8-A045-AD81-8236DA852747}" type="slidenum">
              <a:rPr lang="en-US" smtClean="0"/>
              <a:t>13</a:t>
            </a:fld>
            <a:endParaRPr lang="en-US"/>
          </a:p>
        </p:txBody>
      </p:sp>
    </p:spTree>
    <p:extLst>
      <p:ext uri="{BB962C8B-B14F-4D97-AF65-F5344CB8AC3E}">
        <p14:creationId xmlns:p14="http://schemas.microsoft.com/office/powerpoint/2010/main" val="41765914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94815638-EB1C-A5CD-A806-53DA9580DFC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A35AE1B-6977-6823-71F3-285A04C60F85}"/>
              </a:ext>
            </a:extLst>
          </p:cNvPr>
          <p:cNvPicPr>
            <a:picLocks noChangeAspect="1"/>
          </p:cNvPicPr>
          <p:nvPr/>
        </p:nvPicPr>
        <p:blipFill>
          <a:blip r:embed="rId3"/>
          <a:stretch>
            <a:fillRect/>
          </a:stretch>
        </p:blipFill>
        <p:spPr>
          <a:xfrm>
            <a:off x="591029" y="122205"/>
            <a:ext cx="1865941" cy="2005191"/>
          </a:xfrm>
          <a:prstGeom prst="rect">
            <a:avLst/>
          </a:prstGeom>
        </p:spPr>
      </p:pic>
      <p:sp>
        <p:nvSpPr>
          <p:cNvPr id="15" name="Title 1">
            <a:extLst>
              <a:ext uri="{FF2B5EF4-FFF2-40B4-BE49-F238E27FC236}">
                <a16:creationId xmlns:a16="http://schemas.microsoft.com/office/drawing/2014/main" id="{8D0108FA-B7C0-B8C5-7EDE-A2B9400E68E6}"/>
              </a:ext>
            </a:extLst>
          </p:cNvPr>
          <p:cNvSpPr>
            <a:spLocks noGrp="1"/>
          </p:cNvSpPr>
          <p:nvPr>
            <p:ph type="ctrTitle"/>
          </p:nvPr>
        </p:nvSpPr>
        <p:spPr>
          <a:xfrm>
            <a:off x="1523999" y="490169"/>
            <a:ext cx="9144000" cy="1280595"/>
          </a:xfrm>
        </p:spPr>
        <p:txBody>
          <a:bodyPr/>
          <a:lstStyle/>
          <a:p>
            <a:r>
              <a:rPr lang="en-US" dirty="0"/>
              <a:t>Initialization</a:t>
            </a:r>
          </a:p>
        </p:txBody>
      </p:sp>
      <p:sp>
        <p:nvSpPr>
          <p:cNvPr id="3" name="TextBox 2">
            <a:extLst>
              <a:ext uri="{FF2B5EF4-FFF2-40B4-BE49-F238E27FC236}">
                <a16:creationId xmlns:a16="http://schemas.microsoft.com/office/drawing/2014/main" id="{0F57BC70-AF91-615F-ECFB-4C26E4AA6052}"/>
              </a:ext>
            </a:extLst>
          </p:cNvPr>
          <p:cNvSpPr txBox="1"/>
          <p:nvPr/>
        </p:nvSpPr>
        <p:spPr>
          <a:xfrm>
            <a:off x="2507718" y="3059668"/>
            <a:ext cx="7620548" cy="2585323"/>
          </a:xfrm>
          <a:prstGeom prst="rect">
            <a:avLst/>
          </a:prstGeom>
          <a:noFill/>
        </p:spPr>
        <p:txBody>
          <a:bodyPr wrap="none" rtlCol="0">
            <a:spAutoFit/>
          </a:bodyPr>
          <a:lstStyle/>
          <a:p>
            <a:r>
              <a:rPr lang="en-US" dirty="0"/>
              <a:t>Go to </a:t>
            </a:r>
            <a:r>
              <a:rPr lang="en-US" dirty="0" err="1"/>
              <a:t>TTT.ByteMeNetworks.com</a:t>
            </a:r>
            <a:r>
              <a:rPr lang="en-US" dirty="0"/>
              <a:t> and open both Base Config and Solutions</a:t>
            </a:r>
          </a:p>
          <a:p>
            <a:endParaRPr lang="en-US" dirty="0"/>
          </a:p>
          <a:p>
            <a:r>
              <a:rPr lang="en-US" dirty="0"/>
              <a:t>Factory Reset your router with no-default config and </a:t>
            </a:r>
            <a:r>
              <a:rPr lang="en-US" dirty="0" err="1"/>
              <a:t>winbox</a:t>
            </a:r>
            <a:r>
              <a:rPr lang="en-US" dirty="0"/>
              <a:t> into your router</a:t>
            </a:r>
          </a:p>
          <a:p>
            <a:endParaRPr lang="en-US" dirty="0"/>
          </a:p>
          <a:p>
            <a:r>
              <a:rPr lang="en-US" dirty="0"/>
              <a:t>Copy and paste the Base Config Text into CLI</a:t>
            </a:r>
          </a:p>
          <a:p>
            <a:endParaRPr lang="en-US" dirty="0"/>
          </a:p>
          <a:p>
            <a:r>
              <a:rPr lang="en-US" dirty="0"/>
              <a:t>Password after config will be admin/admin</a:t>
            </a:r>
          </a:p>
          <a:p>
            <a:endParaRPr lang="en-US" dirty="0"/>
          </a:p>
          <a:p>
            <a:r>
              <a:rPr lang="en-US" dirty="0"/>
              <a:t>TIP: Make a backup using Terminal “export file=backup show-sensitive”</a:t>
            </a:r>
          </a:p>
        </p:txBody>
      </p:sp>
      <p:sp>
        <p:nvSpPr>
          <p:cNvPr id="4" name="Slide Number Placeholder 3">
            <a:extLst>
              <a:ext uri="{FF2B5EF4-FFF2-40B4-BE49-F238E27FC236}">
                <a16:creationId xmlns:a16="http://schemas.microsoft.com/office/drawing/2014/main" id="{5D475964-9608-A646-C149-25B6BA9D8ADB}"/>
              </a:ext>
            </a:extLst>
          </p:cNvPr>
          <p:cNvSpPr>
            <a:spLocks noGrp="1"/>
          </p:cNvSpPr>
          <p:nvPr>
            <p:ph type="sldNum" sz="quarter" idx="12"/>
          </p:nvPr>
        </p:nvSpPr>
        <p:spPr/>
        <p:txBody>
          <a:bodyPr/>
          <a:lstStyle/>
          <a:p>
            <a:fld id="{B53574B3-87F8-A045-AD81-8236DA852747}" type="slidenum">
              <a:rPr lang="en-US" smtClean="0"/>
              <a:t>14</a:t>
            </a:fld>
            <a:endParaRPr lang="en-US"/>
          </a:p>
        </p:txBody>
      </p:sp>
    </p:spTree>
    <p:extLst>
      <p:ext uri="{BB962C8B-B14F-4D97-AF65-F5344CB8AC3E}">
        <p14:creationId xmlns:p14="http://schemas.microsoft.com/office/powerpoint/2010/main" val="15896240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E70763E4-B305-AD02-E010-B38599C1DD6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C54BC9E-75C9-2F94-0C3D-AEA5EDA8ACA6}"/>
              </a:ext>
            </a:extLst>
          </p:cNvPr>
          <p:cNvPicPr>
            <a:picLocks noChangeAspect="1"/>
          </p:cNvPicPr>
          <p:nvPr/>
        </p:nvPicPr>
        <p:blipFill>
          <a:blip r:embed="rId3"/>
          <a:stretch>
            <a:fillRect/>
          </a:stretch>
        </p:blipFill>
        <p:spPr>
          <a:xfrm>
            <a:off x="591029" y="122205"/>
            <a:ext cx="1865941" cy="2005191"/>
          </a:xfrm>
          <a:prstGeom prst="rect">
            <a:avLst/>
          </a:prstGeom>
        </p:spPr>
      </p:pic>
      <p:sp>
        <p:nvSpPr>
          <p:cNvPr id="11" name="TextBox 10">
            <a:extLst>
              <a:ext uri="{FF2B5EF4-FFF2-40B4-BE49-F238E27FC236}">
                <a16:creationId xmlns:a16="http://schemas.microsoft.com/office/drawing/2014/main" id="{A2F5EB12-813D-BBD4-15F2-B56432114C77}"/>
              </a:ext>
            </a:extLst>
          </p:cNvPr>
          <p:cNvSpPr txBox="1"/>
          <p:nvPr/>
        </p:nvSpPr>
        <p:spPr>
          <a:xfrm>
            <a:off x="1523999" y="2495360"/>
            <a:ext cx="6097772" cy="2585323"/>
          </a:xfrm>
          <a:prstGeom prst="rect">
            <a:avLst/>
          </a:prstGeom>
          <a:noFill/>
        </p:spPr>
        <p:txBody>
          <a:bodyPr wrap="square">
            <a:spAutoFit/>
          </a:bodyPr>
          <a:lstStyle/>
          <a:p>
            <a:pPr>
              <a:buNone/>
            </a:pPr>
            <a:r>
              <a:rPr lang="en-US" b="1" dirty="0"/>
              <a:t>1. Create Routing Tables</a:t>
            </a:r>
          </a:p>
          <a:p>
            <a:pPr>
              <a:buFont typeface="Arial" panose="020B0604020202020204" pitchFamily="34" charset="0"/>
              <a:buChar char="•"/>
            </a:pPr>
            <a:r>
              <a:rPr lang="en-US" dirty="0">
                <a:latin typeface="Courier New" panose="02070309020205020404" pitchFamily="49" charset="0"/>
              </a:rPr>
              <a:t>to_isp1</a:t>
            </a:r>
            <a:endParaRPr lang="en-US" dirty="0"/>
          </a:p>
          <a:p>
            <a:pPr>
              <a:buFont typeface="Arial" panose="020B0604020202020204" pitchFamily="34" charset="0"/>
              <a:buChar char="•"/>
            </a:pPr>
            <a:r>
              <a:rPr lang="en-US" dirty="0">
                <a:latin typeface="Courier New" panose="02070309020205020404" pitchFamily="49" charset="0"/>
              </a:rPr>
              <a:t>guest_isp1</a:t>
            </a:r>
          </a:p>
          <a:p>
            <a:pPr>
              <a:buFont typeface="Arial" panose="020B0604020202020204" pitchFamily="34" charset="0"/>
              <a:buChar char="•"/>
            </a:pPr>
            <a:endParaRPr lang="en-US" dirty="0">
              <a:latin typeface="Courier New" panose="02070309020205020404" pitchFamily="49" charset="0"/>
            </a:endParaRPr>
          </a:p>
          <a:p>
            <a:endParaRPr lang="en-US" dirty="0"/>
          </a:p>
          <a:p>
            <a:r>
              <a:rPr lang="en-US" dirty="0"/>
              <a:t>/routing table</a:t>
            </a:r>
          </a:p>
          <a:p>
            <a:r>
              <a:rPr lang="en-US" dirty="0"/>
              <a:t>add name=to_isp1 fib</a:t>
            </a:r>
          </a:p>
          <a:p>
            <a:r>
              <a:rPr lang="en-US" dirty="0"/>
              <a:t>add name=guest_isp1 fib</a:t>
            </a:r>
          </a:p>
          <a:p>
            <a:pPr>
              <a:buFont typeface="Arial" panose="020B0604020202020204" pitchFamily="34" charset="0"/>
              <a:buChar char="•"/>
            </a:pPr>
            <a:endParaRPr lang="en-US" dirty="0"/>
          </a:p>
        </p:txBody>
      </p:sp>
      <p:sp>
        <p:nvSpPr>
          <p:cNvPr id="15" name="Title 1">
            <a:extLst>
              <a:ext uri="{FF2B5EF4-FFF2-40B4-BE49-F238E27FC236}">
                <a16:creationId xmlns:a16="http://schemas.microsoft.com/office/drawing/2014/main" id="{6E9FB198-1BA9-9499-620A-4B5B47F6260E}"/>
              </a:ext>
            </a:extLst>
          </p:cNvPr>
          <p:cNvSpPr>
            <a:spLocks noGrp="1"/>
          </p:cNvSpPr>
          <p:nvPr>
            <p:ph type="ctrTitle"/>
          </p:nvPr>
        </p:nvSpPr>
        <p:spPr>
          <a:xfrm>
            <a:off x="1523999" y="490169"/>
            <a:ext cx="9144000" cy="1280595"/>
          </a:xfrm>
        </p:spPr>
        <p:txBody>
          <a:bodyPr/>
          <a:lstStyle/>
          <a:p>
            <a:r>
              <a:rPr lang="en-US" dirty="0"/>
              <a:t>Configuration</a:t>
            </a:r>
          </a:p>
        </p:txBody>
      </p:sp>
      <p:sp>
        <p:nvSpPr>
          <p:cNvPr id="3" name="TextBox 2">
            <a:extLst>
              <a:ext uri="{FF2B5EF4-FFF2-40B4-BE49-F238E27FC236}">
                <a16:creationId xmlns:a16="http://schemas.microsoft.com/office/drawing/2014/main" id="{2BA491B2-952C-8BEA-E478-021C77AD0780}"/>
              </a:ext>
            </a:extLst>
          </p:cNvPr>
          <p:cNvSpPr txBox="1"/>
          <p:nvPr/>
        </p:nvSpPr>
        <p:spPr>
          <a:xfrm>
            <a:off x="1523999" y="5087237"/>
            <a:ext cx="8665030" cy="1477328"/>
          </a:xfrm>
          <a:prstGeom prst="rect">
            <a:avLst/>
          </a:prstGeom>
          <a:noFill/>
        </p:spPr>
        <p:txBody>
          <a:bodyPr wrap="square" rtlCol="0">
            <a:spAutoFit/>
          </a:bodyPr>
          <a:lstStyle/>
          <a:p>
            <a:r>
              <a:rPr lang="en-US" b="1" dirty="0"/>
              <a:t>TIP:</a:t>
            </a:r>
            <a:r>
              <a:rPr lang="en-US" dirty="0"/>
              <a:t> When working on a remote </a:t>
            </a:r>
            <a:r>
              <a:rPr lang="en-US" dirty="0" err="1"/>
              <a:t>MikroTik</a:t>
            </a:r>
            <a:r>
              <a:rPr lang="en-US" dirty="0"/>
              <a:t> using </a:t>
            </a:r>
            <a:r>
              <a:rPr lang="en-US" dirty="0" err="1"/>
              <a:t>Winbox</a:t>
            </a:r>
            <a:r>
              <a:rPr lang="en-US" dirty="0"/>
              <a:t>, always use </a:t>
            </a:r>
            <a:r>
              <a:rPr lang="en-US" b="1" dirty="0"/>
              <a:t>Safe Mode</a:t>
            </a:r>
            <a:r>
              <a:rPr lang="en-US" dirty="0"/>
              <a:t>.</a:t>
            </a:r>
            <a:br>
              <a:rPr lang="en-US" dirty="0"/>
            </a:br>
            <a:r>
              <a:rPr lang="en-US" dirty="0"/>
              <a:t>Turn Safe Mode </a:t>
            </a:r>
            <a:r>
              <a:rPr lang="en-US" b="1" dirty="0"/>
              <a:t>on</a:t>
            </a:r>
            <a:r>
              <a:rPr lang="en-US" dirty="0"/>
              <a:t>, make your changes, and then turn it </a:t>
            </a:r>
            <a:r>
              <a:rPr lang="en-US" b="1" dirty="0"/>
              <a:t>off and back on again at each checkpoint</a:t>
            </a:r>
            <a:r>
              <a:rPr lang="en-US" dirty="0"/>
              <a:t>.</a:t>
            </a:r>
            <a:br>
              <a:rPr lang="en-US" dirty="0"/>
            </a:br>
            <a:r>
              <a:rPr lang="en-US" dirty="0"/>
              <a:t>This creates a “save point,” so if you lose connection, the router will </a:t>
            </a:r>
            <a:r>
              <a:rPr lang="en-US" b="1" dirty="0"/>
              <a:t>automatically roll back</a:t>
            </a:r>
            <a:r>
              <a:rPr lang="en-US" dirty="0"/>
              <a:t> to the last Safe Mode save instead of locking you out.</a:t>
            </a:r>
          </a:p>
        </p:txBody>
      </p:sp>
      <p:sp>
        <p:nvSpPr>
          <p:cNvPr id="4" name="Slide Number Placeholder 3">
            <a:extLst>
              <a:ext uri="{FF2B5EF4-FFF2-40B4-BE49-F238E27FC236}">
                <a16:creationId xmlns:a16="http://schemas.microsoft.com/office/drawing/2014/main" id="{EAF1C3CA-B6BE-E8BE-3541-B23C391EE114}"/>
              </a:ext>
            </a:extLst>
          </p:cNvPr>
          <p:cNvSpPr>
            <a:spLocks noGrp="1"/>
          </p:cNvSpPr>
          <p:nvPr>
            <p:ph type="sldNum" sz="quarter" idx="12"/>
          </p:nvPr>
        </p:nvSpPr>
        <p:spPr/>
        <p:txBody>
          <a:bodyPr/>
          <a:lstStyle/>
          <a:p>
            <a:fld id="{B53574B3-87F8-A045-AD81-8236DA852747}" type="slidenum">
              <a:rPr lang="en-US" smtClean="0"/>
              <a:t>15</a:t>
            </a:fld>
            <a:endParaRPr lang="en-US"/>
          </a:p>
        </p:txBody>
      </p:sp>
    </p:spTree>
    <p:extLst>
      <p:ext uri="{BB962C8B-B14F-4D97-AF65-F5344CB8AC3E}">
        <p14:creationId xmlns:p14="http://schemas.microsoft.com/office/powerpoint/2010/main" val="29046163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E58DDDCA-C704-9A77-9145-18D6955B6AF8}"/>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D854686-C917-2CD0-A454-EEC26BFE5B54}"/>
              </a:ext>
            </a:extLst>
          </p:cNvPr>
          <p:cNvPicPr>
            <a:picLocks noChangeAspect="1"/>
          </p:cNvPicPr>
          <p:nvPr/>
        </p:nvPicPr>
        <p:blipFill>
          <a:blip r:embed="rId3"/>
          <a:stretch>
            <a:fillRect/>
          </a:stretch>
        </p:blipFill>
        <p:spPr>
          <a:xfrm>
            <a:off x="591029" y="122205"/>
            <a:ext cx="1865941" cy="2005191"/>
          </a:xfrm>
          <a:prstGeom prst="rect">
            <a:avLst/>
          </a:prstGeom>
        </p:spPr>
      </p:pic>
      <p:sp>
        <p:nvSpPr>
          <p:cNvPr id="11" name="TextBox 10">
            <a:extLst>
              <a:ext uri="{FF2B5EF4-FFF2-40B4-BE49-F238E27FC236}">
                <a16:creationId xmlns:a16="http://schemas.microsoft.com/office/drawing/2014/main" id="{64D09D47-00FC-0A84-A2B9-F555D288025F}"/>
              </a:ext>
            </a:extLst>
          </p:cNvPr>
          <p:cNvSpPr txBox="1"/>
          <p:nvPr/>
        </p:nvSpPr>
        <p:spPr>
          <a:xfrm>
            <a:off x="1523999" y="2495360"/>
            <a:ext cx="10766962" cy="2862322"/>
          </a:xfrm>
          <a:prstGeom prst="rect">
            <a:avLst/>
          </a:prstGeom>
          <a:noFill/>
        </p:spPr>
        <p:txBody>
          <a:bodyPr wrap="square">
            <a:spAutoFit/>
          </a:bodyPr>
          <a:lstStyle/>
          <a:p>
            <a:pPr>
              <a:buNone/>
            </a:pPr>
            <a:r>
              <a:rPr lang="en-US" b="1" dirty="0"/>
              <a:t>2. Add Default Routes per Table</a:t>
            </a:r>
          </a:p>
          <a:p>
            <a:pPr>
              <a:buFont typeface="Arial" panose="020B0604020202020204" pitchFamily="34" charset="0"/>
              <a:buChar char="•"/>
            </a:pPr>
            <a:r>
              <a:rPr lang="en-US" dirty="0"/>
              <a:t>ISP1 primary (distance 1)</a:t>
            </a:r>
          </a:p>
          <a:p>
            <a:pPr>
              <a:buFont typeface="Arial" panose="020B0604020202020204" pitchFamily="34" charset="0"/>
              <a:buChar char="•"/>
            </a:pPr>
            <a:r>
              <a:rPr lang="en-US" dirty="0"/>
              <a:t>ISP2 backup (distance 2)</a:t>
            </a:r>
          </a:p>
          <a:p>
            <a:pPr>
              <a:buFont typeface="Arial" panose="020B0604020202020204" pitchFamily="34" charset="0"/>
              <a:buChar char="•"/>
            </a:pPr>
            <a:r>
              <a:rPr lang="en-US" dirty="0"/>
              <a:t>Guest table ONLY includes ISP1</a:t>
            </a:r>
          </a:p>
          <a:p>
            <a:pPr>
              <a:buFont typeface="Arial" panose="020B0604020202020204" pitchFamily="34" charset="0"/>
              <a:buChar char="•"/>
            </a:pPr>
            <a:endParaRPr lang="en-US" dirty="0"/>
          </a:p>
          <a:p>
            <a:r>
              <a:rPr lang="en-US" dirty="0"/>
              <a:t>/</a:t>
            </a:r>
            <a:r>
              <a:rPr lang="en-US" dirty="0" err="1"/>
              <a:t>ip</a:t>
            </a:r>
            <a:r>
              <a:rPr lang="en-US" dirty="0"/>
              <a:t> route</a:t>
            </a:r>
          </a:p>
          <a:p>
            <a:r>
              <a:rPr lang="en-US" dirty="0"/>
              <a:t>add </a:t>
            </a:r>
            <a:r>
              <a:rPr lang="en-US" dirty="0" err="1"/>
              <a:t>dst</a:t>
            </a:r>
            <a:r>
              <a:rPr lang="en-US" dirty="0"/>
              <a:t>-address=0.0.0.0/0 gateway=192.168.1.1 routing-table=to_isp1 distance=1 check-gateway=ping</a:t>
            </a:r>
          </a:p>
          <a:p>
            <a:r>
              <a:rPr lang="en-US" dirty="0"/>
              <a:t>add </a:t>
            </a:r>
            <a:r>
              <a:rPr lang="en-US" dirty="0" err="1"/>
              <a:t>dst</a:t>
            </a:r>
            <a:r>
              <a:rPr lang="en-US" dirty="0"/>
              <a:t>-address=0.0.0.0/0 gateway=192.168.2.1 routing-table=to_isp1 distance=2 check-gateway=ping</a:t>
            </a:r>
          </a:p>
          <a:p>
            <a:r>
              <a:rPr lang="en-US" dirty="0"/>
              <a:t>add </a:t>
            </a:r>
            <a:r>
              <a:rPr lang="en-US" dirty="0" err="1"/>
              <a:t>dst</a:t>
            </a:r>
            <a:r>
              <a:rPr lang="en-US" dirty="0"/>
              <a:t>-address=0.0.0.0/0 gateway=192.168.1.1 routing-table=guest_isp1 distance=1 check-gateway=ping</a:t>
            </a:r>
          </a:p>
          <a:p>
            <a:pPr>
              <a:buFont typeface="Arial" panose="020B0604020202020204" pitchFamily="34" charset="0"/>
              <a:buChar char="•"/>
            </a:pPr>
            <a:endParaRPr lang="en-US" dirty="0"/>
          </a:p>
        </p:txBody>
      </p:sp>
      <p:sp>
        <p:nvSpPr>
          <p:cNvPr id="15" name="Title 1">
            <a:extLst>
              <a:ext uri="{FF2B5EF4-FFF2-40B4-BE49-F238E27FC236}">
                <a16:creationId xmlns:a16="http://schemas.microsoft.com/office/drawing/2014/main" id="{A9A0AE42-5487-70BF-9145-36E557EC5BCA}"/>
              </a:ext>
            </a:extLst>
          </p:cNvPr>
          <p:cNvSpPr>
            <a:spLocks noGrp="1"/>
          </p:cNvSpPr>
          <p:nvPr>
            <p:ph type="ctrTitle"/>
          </p:nvPr>
        </p:nvSpPr>
        <p:spPr>
          <a:xfrm>
            <a:off x="1523999" y="490169"/>
            <a:ext cx="9144000" cy="1280595"/>
          </a:xfrm>
        </p:spPr>
        <p:txBody>
          <a:bodyPr/>
          <a:lstStyle/>
          <a:p>
            <a:r>
              <a:rPr lang="en-US" dirty="0"/>
              <a:t>Configuration</a:t>
            </a:r>
          </a:p>
        </p:txBody>
      </p:sp>
      <p:sp>
        <p:nvSpPr>
          <p:cNvPr id="3" name="Slide Number Placeholder 2">
            <a:extLst>
              <a:ext uri="{FF2B5EF4-FFF2-40B4-BE49-F238E27FC236}">
                <a16:creationId xmlns:a16="http://schemas.microsoft.com/office/drawing/2014/main" id="{19D2A482-3536-8836-A77F-C7A548D8A999}"/>
              </a:ext>
            </a:extLst>
          </p:cNvPr>
          <p:cNvSpPr>
            <a:spLocks noGrp="1"/>
          </p:cNvSpPr>
          <p:nvPr>
            <p:ph type="sldNum" sz="quarter" idx="12"/>
          </p:nvPr>
        </p:nvSpPr>
        <p:spPr/>
        <p:txBody>
          <a:bodyPr/>
          <a:lstStyle/>
          <a:p>
            <a:fld id="{B53574B3-87F8-A045-AD81-8236DA852747}" type="slidenum">
              <a:rPr lang="en-US" smtClean="0"/>
              <a:t>16</a:t>
            </a:fld>
            <a:endParaRPr lang="en-US"/>
          </a:p>
        </p:txBody>
      </p:sp>
    </p:spTree>
    <p:extLst>
      <p:ext uri="{BB962C8B-B14F-4D97-AF65-F5344CB8AC3E}">
        <p14:creationId xmlns:p14="http://schemas.microsoft.com/office/powerpoint/2010/main" val="6913799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AEBD5239-3C06-6947-B9F4-05666050A77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0C6E510F-BE21-DE9B-64B0-0348F3CD575D}"/>
              </a:ext>
            </a:extLst>
          </p:cNvPr>
          <p:cNvPicPr>
            <a:picLocks noChangeAspect="1"/>
          </p:cNvPicPr>
          <p:nvPr/>
        </p:nvPicPr>
        <p:blipFill>
          <a:blip r:embed="rId3"/>
          <a:stretch>
            <a:fillRect/>
          </a:stretch>
        </p:blipFill>
        <p:spPr>
          <a:xfrm>
            <a:off x="591029" y="122205"/>
            <a:ext cx="1865941" cy="2005191"/>
          </a:xfrm>
          <a:prstGeom prst="rect">
            <a:avLst/>
          </a:prstGeom>
        </p:spPr>
      </p:pic>
      <p:sp>
        <p:nvSpPr>
          <p:cNvPr id="11" name="TextBox 10">
            <a:extLst>
              <a:ext uri="{FF2B5EF4-FFF2-40B4-BE49-F238E27FC236}">
                <a16:creationId xmlns:a16="http://schemas.microsoft.com/office/drawing/2014/main" id="{58EF5AF6-9FA9-A718-5FB5-6B413DDEB749}"/>
              </a:ext>
            </a:extLst>
          </p:cNvPr>
          <p:cNvSpPr txBox="1"/>
          <p:nvPr/>
        </p:nvSpPr>
        <p:spPr>
          <a:xfrm>
            <a:off x="1523999" y="2493896"/>
            <a:ext cx="9935689" cy="3139321"/>
          </a:xfrm>
          <a:prstGeom prst="rect">
            <a:avLst/>
          </a:prstGeom>
          <a:noFill/>
        </p:spPr>
        <p:txBody>
          <a:bodyPr wrap="square">
            <a:spAutoFit/>
          </a:bodyPr>
          <a:lstStyle/>
          <a:p>
            <a:pPr>
              <a:buNone/>
            </a:pPr>
            <a:r>
              <a:rPr lang="en-US" b="1" dirty="0"/>
              <a:t>3. Add Routing Rules</a:t>
            </a:r>
          </a:p>
          <a:p>
            <a:pPr>
              <a:buFont typeface="Arial" panose="020B0604020202020204" pitchFamily="34" charset="0"/>
              <a:buChar char="•"/>
            </a:pPr>
            <a:r>
              <a:rPr lang="en-US" dirty="0"/>
              <a:t>VLAN10 → </a:t>
            </a:r>
            <a:r>
              <a:rPr lang="en-US" dirty="0">
                <a:latin typeface="Courier New" panose="02070309020205020404" pitchFamily="49" charset="0"/>
              </a:rPr>
              <a:t>to_isp1</a:t>
            </a:r>
            <a:endParaRPr lang="en-US" dirty="0"/>
          </a:p>
          <a:p>
            <a:pPr>
              <a:buFont typeface="Arial" panose="020B0604020202020204" pitchFamily="34" charset="0"/>
              <a:buChar char="•"/>
            </a:pPr>
            <a:r>
              <a:rPr lang="en-US" dirty="0"/>
              <a:t>VLAN20 → </a:t>
            </a:r>
            <a:r>
              <a:rPr lang="en-US" dirty="0">
                <a:latin typeface="Courier New" panose="02070309020205020404" pitchFamily="49" charset="0"/>
              </a:rPr>
              <a:t>to_isp1</a:t>
            </a:r>
            <a:endParaRPr lang="en-US" dirty="0"/>
          </a:p>
          <a:p>
            <a:pPr>
              <a:buFont typeface="Arial" panose="020B0604020202020204" pitchFamily="34" charset="0"/>
              <a:buChar char="•"/>
            </a:pPr>
            <a:r>
              <a:rPr lang="en-US" dirty="0"/>
              <a:t>VLAN99 → </a:t>
            </a:r>
            <a:r>
              <a:rPr lang="en-US" dirty="0">
                <a:latin typeface="Courier New" panose="02070309020205020404" pitchFamily="49" charset="0"/>
              </a:rPr>
              <a:t>guest_isp1</a:t>
            </a:r>
            <a:r>
              <a:rPr lang="en-US" dirty="0"/>
              <a:t> (lookup-only-in-table)</a:t>
            </a:r>
          </a:p>
          <a:p>
            <a:pPr>
              <a:buFont typeface="Arial" panose="020B0604020202020204" pitchFamily="34" charset="0"/>
              <a:buChar char="•"/>
            </a:pPr>
            <a:endParaRPr lang="en-US" dirty="0"/>
          </a:p>
          <a:p>
            <a:r>
              <a:rPr lang="en-US" dirty="0"/>
              <a:t>/routing rule</a:t>
            </a:r>
          </a:p>
          <a:p>
            <a:r>
              <a:rPr lang="en-US" dirty="0"/>
              <a:t>add </a:t>
            </a:r>
            <a:r>
              <a:rPr lang="en-US" dirty="0" err="1"/>
              <a:t>src</a:t>
            </a:r>
            <a:r>
              <a:rPr lang="en-US" dirty="0"/>
              <a:t>-address=192.168.10.0/24 action=lookup-only-in-table table=to_isp1</a:t>
            </a:r>
          </a:p>
          <a:p>
            <a:r>
              <a:rPr lang="en-US" dirty="0"/>
              <a:t>add </a:t>
            </a:r>
            <a:r>
              <a:rPr lang="en-US" dirty="0" err="1"/>
              <a:t>src</a:t>
            </a:r>
            <a:r>
              <a:rPr lang="en-US" dirty="0"/>
              <a:t>-address=192.168.20.0/24 action=lookup-only-in-table table=to_isp1</a:t>
            </a:r>
          </a:p>
          <a:p>
            <a:r>
              <a:rPr lang="en-US" dirty="0"/>
              <a:t>add </a:t>
            </a:r>
            <a:r>
              <a:rPr lang="en-US" dirty="0" err="1"/>
              <a:t>src</a:t>
            </a:r>
            <a:r>
              <a:rPr lang="en-US" dirty="0"/>
              <a:t>-address=192.168.99.0/24 action=lookup-only-in-table table=guest_isp1</a:t>
            </a:r>
          </a:p>
          <a:p>
            <a:pPr>
              <a:buFont typeface="Arial" panose="020B0604020202020204" pitchFamily="34" charset="0"/>
              <a:buChar char="•"/>
            </a:pPr>
            <a:endParaRPr lang="en-US" dirty="0"/>
          </a:p>
          <a:p>
            <a:pPr>
              <a:buFont typeface="Arial" panose="020B0604020202020204" pitchFamily="34" charset="0"/>
              <a:buChar char="•"/>
            </a:pPr>
            <a:endParaRPr lang="en-US" dirty="0"/>
          </a:p>
        </p:txBody>
      </p:sp>
      <p:sp>
        <p:nvSpPr>
          <p:cNvPr id="15" name="Title 1">
            <a:extLst>
              <a:ext uri="{FF2B5EF4-FFF2-40B4-BE49-F238E27FC236}">
                <a16:creationId xmlns:a16="http://schemas.microsoft.com/office/drawing/2014/main" id="{22796B2B-5A33-4708-05BE-F88E15D8AABB}"/>
              </a:ext>
            </a:extLst>
          </p:cNvPr>
          <p:cNvSpPr>
            <a:spLocks noGrp="1"/>
          </p:cNvSpPr>
          <p:nvPr>
            <p:ph type="ctrTitle"/>
          </p:nvPr>
        </p:nvSpPr>
        <p:spPr>
          <a:xfrm>
            <a:off x="1523999" y="490169"/>
            <a:ext cx="9144000" cy="1280595"/>
          </a:xfrm>
        </p:spPr>
        <p:txBody>
          <a:bodyPr/>
          <a:lstStyle/>
          <a:p>
            <a:r>
              <a:rPr lang="en-US" dirty="0"/>
              <a:t>Configuration</a:t>
            </a:r>
          </a:p>
        </p:txBody>
      </p:sp>
      <p:sp>
        <p:nvSpPr>
          <p:cNvPr id="3" name="Slide Number Placeholder 2">
            <a:extLst>
              <a:ext uri="{FF2B5EF4-FFF2-40B4-BE49-F238E27FC236}">
                <a16:creationId xmlns:a16="http://schemas.microsoft.com/office/drawing/2014/main" id="{227EFC3C-B7EF-18C4-36FF-5A4D54127383}"/>
              </a:ext>
            </a:extLst>
          </p:cNvPr>
          <p:cNvSpPr>
            <a:spLocks noGrp="1"/>
          </p:cNvSpPr>
          <p:nvPr>
            <p:ph type="sldNum" sz="quarter" idx="12"/>
          </p:nvPr>
        </p:nvSpPr>
        <p:spPr/>
        <p:txBody>
          <a:bodyPr/>
          <a:lstStyle/>
          <a:p>
            <a:fld id="{B53574B3-87F8-A045-AD81-8236DA852747}" type="slidenum">
              <a:rPr lang="en-US" smtClean="0"/>
              <a:t>17</a:t>
            </a:fld>
            <a:endParaRPr lang="en-US"/>
          </a:p>
        </p:txBody>
      </p:sp>
    </p:spTree>
    <p:extLst>
      <p:ext uri="{BB962C8B-B14F-4D97-AF65-F5344CB8AC3E}">
        <p14:creationId xmlns:p14="http://schemas.microsoft.com/office/powerpoint/2010/main" val="3450737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22C12F7E-E5BA-E74F-C971-7BFB03BD85C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617BB17-6651-0964-38D9-7791768D9A27}"/>
              </a:ext>
            </a:extLst>
          </p:cNvPr>
          <p:cNvPicPr>
            <a:picLocks noChangeAspect="1"/>
          </p:cNvPicPr>
          <p:nvPr/>
        </p:nvPicPr>
        <p:blipFill>
          <a:blip r:embed="rId3"/>
          <a:stretch>
            <a:fillRect/>
          </a:stretch>
        </p:blipFill>
        <p:spPr>
          <a:xfrm>
            <a:off x="591029" y="122205"/>
            <a:ext cx="1865941" cy="2005191"/>
          </a:xfrm>
          <a:prstGeom prst="rect">
            <a:avLst/>
          </a:prstGeom>
        </p:spPr>
      </p:pic>
      <p:sp>
        <p:nvSpPr>
          <p:cNvPr id="11" name="TextBox 10">
            <a:extLst>
              <a:ext uri="{FF2B5EF4-FFF2-40B4-BE49-F238E27FC236}">
                <a16:creationId xmlns:a16="http://schemas.microsoft.com/office/drawing/2014/main" id="{1BE5B064-F6E0-C2DA-498E-92E2A72A340B}"/>
              </a:ext>
            </a:extLst>
          </p:cNvPr>
          <p:cNvSpPr txBox="1"/>
          <p:nvPr/>
        </p:nvSpPr>
        <p:spPr>
          <a:xfrm>
            <a:off x="1523999" y="2495360"/>
            <a:ext cx="6097772" cy="2308324"/>
          </a:xfrm>
          <a:prstGeom prst="rect">
            <a:avLst/>
          </a:prstGeom>
          <a:noFill/>
        </p:spPr>
        <p:txBody>
          <a:bodyPr wrap="square">
            <a:spAutoFit/>
          </a:bodyPr>
          <a:lstStyle/>
          <a:p>
            <a:pPr>
              <a:buNone/>
            </a:pPr>
            <a:r>
              <a:rPr lang="en-US" b="1" dirty="0"/>
              <a:t>4. Test ISP 1 functional</a:t>
            </a:r>
          </a:p>
          <a:p>
            <a:pPr>
              <a:buFont typeface="Arial" panose="020B0604020202020204" pitchFamily="34" charset="0"/>
              <a:buChar char="•"/>
            </a:pPr>
            <a:r>
              <a:rPr lang="en-US" dirty="0"/>
              <a:t>Ping from each VLAN</a:t>
            </a:r>
          </a:p>
          <a:p>
            <a:pPr>
              <a:buFont typeface="Arial" panose="020B0604020202020204" pitchFamily="34" charset="0"/>
              <a:buChar char="•"/>
            </a:pPr>
            <a:r>
              <a:rPr lang="en-US" dirty="0"/>
              <a:t>Simulate ISP1 failure</a:t>
            </a:r>
          </a:p>
          <a:p>
            <a:pPr>
              <a:buFont typeface="Arial" panose="020B0604020202020204" pitchFamily="34" charset="0"/>
              <a:buChar char="•"/>
            </a:pPr>
            <a:r>
              <a:rPr lang="en-US" dirty="0"/>
              <a:t>Observe selective failover behavior</a:t>
            </a:r>
          </a:p>
          <a:p>
            <a:pPr>
              <a:buFont typeface="Arial" panose="020B0604020202020204" pitchFamily="34" charset="0"/>
              <a:buChar char="•"/>
            </a:pPr>
            <a:endParaRPr lang="en-US" dirty="0"/>
          </a:p>
          <a:p>
            <a:pPr>
              <a:buFont typeface="Arial" panose="020B0604020202020204" pitchFamily="34" charset="0"/>
              <a:buChar char="•"/>
            </a:pPr>
            <a:r>
              <a:rPr lang="en-US" dirty="0"/>
              <a:t>From Ether 3 Ping 172.26.2.1</a:t>
            </a:r>
          </a:p>
          <a:p>
            <a:pPr>
              <a:buFont typeface="Arial" panose="020B0604020202020204" pitchFamily="34" charset="0"/>
              <a:buChar char="•"/>
            </a:pPr>
            <a:r>
              <a:rPr lang="en-US" dirty="0"/>
              <a:t>From Ether 4 Ping 172.26.2.1</a:t>
            </a:r>
          </a:p>
          <a:p>
            <a:pPr>
              <a:buFont typeface="Arial" panose="020B0604020202020204" pitchFamily="34" charset="0"/>
              <a:buChar char="•"/>
            </a:pPr>
            <a:r>
              <a:rPr lang="en-US" dirty="0"/>
              <a:t>From Ether 5 Ping 172.26.2.1</a:t>
            </a:r>
          </a:p>
        </p:txBody>
      </p:sp>
      <p:sp>
        <p:nvSpPr>
          <p:cNvPr id="15" name="Title 1">
            <a:extLst>
              <a:ext uri="{FF2B5EF4-FFF2-40B4-BE49-F238E27FC236}">
                <a16:creationId xmlns:a16="http://schemas.microsoft.com/office/drawing/2014/main" id="{C98E522B-2AE7-D6F6-3452-E38BD0EC7DB4}"/>
              </a:ext>
            </a:extLst>
          </p:cNvPr>
          <p:cNvSpPr>
            <a:spLocks noGrp="1"/>
          </p:cNvSpPr>
          <p:nvPr>
            <p:ph type="ctrTitle"/>
          </p:nvPr>
        </p:nvSpPr>
        <p:spPr>
          <a:xfrm>
            <a:off x="1523999" y="490169"/>
            <a:ext cx="9144000" cy="1280595"/>
          </a:xfrm>
        </p:spPr>
        <p:txBody>
          <a:bodyPr/>
          <a:lstStyle/>
          <a:p>
            <a:r>
              <a:rPr lang="en-US" dirty="0"/>
              <a:t>Configuration</a:t>
            </a:r>
          </a:p>
        </p:txBody>
      </p:sp>
      <p:sp>
        <p:nvSpPr>
          <p:cNvPr id="3" name="Slide Number Placeholder 2">
            <a:extLst>
              <a:ext uri="{FF2B5EF4-FFF2-40B4-BE49-F238E27FC236}">
                <a16:creationId xmlns:a16="http://schemas.microsoft.com/office/drawing/2014/main" id="{09A2C91D-A952-ABDA-2F39-A170A13756A0}"/>
              </a:ext>
            </a:extLst>
          </p:cNvPr>
          <p:cNvSpPr>
            <a:spLocks noGrp="1"/>
          </p:cNvSpPr>
          <p:nvPr>
            <p:ph type="sldNum" sz="quarter" idx="12"/>
          </p:nvPr>
        </p:nvSpPr>
        <p:spPr/>
        <p:txBody>
          <a:bodyPr/>
          <a:lstStyle/>
          <a:p>
            <a:fld id="{B53574B3-87F8-A045-AD81-8236DA852747}" type="slidenum">
              <a:rPr lang="en-US" smtClean="0"/>
              <a:t>18</a:t>
            </a:fld>
            <a:endParaRPr lang="en-US"/>
          </a:p>
        </p:txBody>
      </p:sp>
    </p:spTree>
    <p:extLst>
      <p:ext uri="{BB962C8B-B14F-4D97-AF65-F5344CB8AC3E}">
        <p14:creationId xmlns:p14="http://schemas.microsoft.com/office/powerpoint/2010/main" val="41687841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A529A359-15D8-E6AC-3FC0-BDC9180D573E}"/>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A0DDD9A-06C8-D402-A17E-2A5E46EE4D93}"/>
              </a:ext>
            </a:extLst>
          </p:cNvPr>
          <p:cNvPicPr>
            <a:picLocks noChangeAspect="1"/>
          </p:cNvPicPr>
          <p:nvPr/>
        </p:nvPicPr>
        <p:blipFill>
          <a:blip r:embed="rId3"/>
          <a:stretch>
            <a:fillRect/>
          </a:stretch>
        </p:blipFill>
        <p:spPr>
          <a:xfrm>
            <a:off x="591029" y="122205"/>
            <a:ext cx="1865941" cy="2005191"/>
          </a:xfrm>
          <a:prstGeom prst="rect">
            <a:avLst/>
          </a:prstGeom>
        </p:spPr>
      </p:pic>
      <p:sp>
        <p:nvSpPr>
          <p:cNvPr id="2" name="TextBox 1">
            <a:extLst>
              <a:ext uri="{FF2B5EF4-FFF2-40B4-BE49-F238E27FC236}">
                <a16:creationId xmlns:a16="http://schemas.microsoft.com/office/drawing/2014/main" id="{AB6D1932-D1C6-F968-5F88-70918065D3E8}"/>
              </a:ext>
            </a:extLst>
          </p:cNvPr>
          <p:cNvSpPr txBox="1"/>
          <p:nvPr/>
        </p:nvSpPr>
        <p:spPr>
          <a:xfrm>
            <a:off x="4559300" y="2971800"/>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758E27A5-70AA-E94F-D102-4C6E26B4571D}"/>
              </a:ext>
            </a:extLst>
          </p:cNvPr>
          <p:cNvSpPr txBox="1"/>
          <p:nvPr/>
        </p:nvSpPr>
        <p:spPr>
          <a:xfrm>
            <a:off x="2456970" y="2629562"/>
            <a:ext cx="3980257" cy="2862322"/>
          </a:xfrm>
          <a:prstGeom prst="rect">
            <a:avLst/>
          </a:prstGeom>
          <a:noFill/>
        </p:spPr>
        <p:txBody>
          <a:bodyPr wrap="none" rtlCol="0">
            <a:spAutoFit/>
          </a:bodyPr>
          <a:lstStyle/>
          <a:p>
            <a:r>
              <a:rPr lang="en-US" dirty="0"/>
              <a:t>From all VLANs, test:</a:t>
            </a:r>
          </a:p>
          <a:p>
            <a:r>
              <a:rPr lang="en-US" dirty="0"/>
              <a:t>ping 172.26.2.1</a:t>
            </a:r>
          </a:p>
          <a:p>
            <a:endParaRPr lang="en-US" dirty="0"/>
          </a:p>
          <a:p>
            <a:r>
              <a:rPr lang="en-US" dirty="0"/>
              <a:t>Expected:</a:t>
            </a:r>
            <a:br>
              <a:rPr lang="en-US" dirty="0"/>
            </a:br>
            <a:r>
              <a:rPr lang="en-US" dirty="0"/>
              <a:t>✔ All VLANs reach </a:t>
            </a:r>
            <a:r>
              <a:rPr lang="en-US" b="1" dirty="0"/>
              <a:t>172.26.2.1 </a:t>
            </a:r>
            <a:r>
              <a:rPr lang="en-US" dirty="0"/>
              <a:t>via ISP1</a:t>
            </a:r>
            <a:br>
              <a:rPr lang="en-US" dirty="0"/>
            </a:br>
            <a:r>
              <a:rPr lang="en-US" dirty="0"/>
              <a:t>✔ Guest VLAN works normally</a:t>
            </a:r>
            <a:br>
              <a:rPr lang="en-US" dirty="0"/>
            </a:br>
            <a:r>
              <a:rPr lang="en-US" dirty="0"/>
              <a:t>✔ No traffic uses 192.168.2.1 yet</a:t>
            </a:r>
          </a:p>
          <a:p>
            <a:endParaRPr lang="en-US" dirty="0"/>
          </a:p>
          <a:p>
            <a:r>
              <a:rPr lang="en-US" dirty="0"/>
              <a:t>Optional traceroute (if needed):</a:t>
            </a:r>
          </a:p>
          <a:p>
            <a:r>
              <a:rPr lang="en-US" dirty="0"/>
              <a:t>traceroute 172.26.2.1.</a:t>
            </a:r>
          </a:p>
        </p:txBody>
      </p:sp>
      <p:sp>
        <p:nvSpPr>
          <p:cNvPr id="6" name="Title 1">
            <a:extLst>
              <a:ext uri="{FF2B5EF4-FFF2-40B4-BE49-F238E27FC236}">
                <a16:creationId xmlns:a16="http://schemas.microsoft.com/office/drawing/2014/main" id="{A311DCC6-8803-37BE-3D83-F605D1CDFD54}"/>
              </a:ext>
            </a:extLst>
          </p:cNvPr>
          <p:cNvSpPr>
            <a:spLocks noGrp="1"/>
          </p:cNvSpPr>
          <p:nvPr>
            <p:ph type="ctrTitle"/>
          </p:nvPr>
        </p:nvSpPr>
        <p:spPr>
          <a:xfrm>
            <a:off x="1524000" y="484502"/>
            <a:ext cx="9144000" cy="1280595"/>
          </a:xfrm>
        </p:spPr>
        <p:txBody>
          <a:bodyPr/>
          <a:lstStyle/>
          <a:p>
            <a:r>
              <a:rPr lang="en-US" dirty="0"/>
              <a:t>Testing</a:t>
            </a:r>
          </a:p>
        </p:txBody>
      </p:sp>
      <p:sp>
        <p:nvSpPr>
          <p:cNvPr id="4" name="AutoShape 2" descr="Generated image">
            <a:extLst>
              <a:ext uri="{FF2B5EF4-FFF2-40B4-BE49-F238E27FC236}">
                <a16:creationId xmlns:a16="http://schemas.microsoft.com/office/drawing/2014/main" id="{188343F7-01AE-EF56-AD77-AA9ADF930F7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descr="A diagram of a network&#10;&#10;AI-generated content may be incorrect.">
            <a:extLst>
              <a:ext uri="{FF2B5EF4-FFF2-40B4-BE49-F238E27FC236}">
                <a16:creationId xmlns:a16="http://schemas.microsoft.com/office/drawing/2014/main" id="{730B19A0-AF9D-ED3D-09F6-BD8A22B8045D}"/>
              </a:ext>
            </a:extLst>
          </p:cNvPr>
          <p:cNvPicPr>
            <a:picLocks noChangeAspect="1"/>
          </p:cNvPicPr>
          <p:nvPr/>
        </p:nvPicPr>
        <p:blipFill>
          <a:blip r:embed="rId4"/>
          <a:stretch>
            <a:fillRect/>
          </a:stretch>
        </p:blipFill>
        <p:spPr>
          <a:xfrm>
            <a:off x="7283961" y="1902218"/>
            <a:ext cx="4317010" cy="4317010"/>
          </a:xfrm>
          <a:prstGeom prst="rect">
            <a:avLst/>
          </a:prstGeom>
        </p:spPr>
      </p:pic>
      <p:sp>
        <p:nvSpPr>
          <p:cNvPr id="10" name="Slide Number Placeholder 9">
            <a:extLst>
              <a:ext uri="{FF2B5EF4-FFF2-40B4-BE49-F238E27FC236}">
                <a16:creationId xmlns:a16="http://schemas.microsoft.com/office/drawing/2014/main" id="{0CBB0439-5C15-9EE9-603C-A75C64315E8A}"/>
              </a:ext>
            </a:extLst>
          </p:cNvPr>
          <p:cNvSpPr>
            <a:spLocks noGrp="1"/>
          </p:cNvSpPr>
          <p:nvPr>
            <p:ph type="sldNum" sz="quarter" idx="12"/>
          </p:nvPr>
        </p:nvSpPr>
        <p:spPr/>
        <p:txBody>
          <a:bodyPr/>
          <a:lstStyle/>
          <a:p>
            <a:fld id="{B53574B3-87F8-A045-AD81-8236DA852747}" type="slidenum">
              <a:rPr lang="en-US" smtClean="0"/>
              <a:t>19</a:t>
            </a:fld>
            <a:endParaRPr lang="en-US"/>
          </a:p>
        </p:txBody>
      </p:sp>
    </p:spTree>
    <p:extLst>
      <p:ext uri="{BB962C8B-B14F-4D97-AF65-F5344CB8AC3E}">
        <p14:creationId xmlns:p14="http://schemas.microsoft.com/office/powerpoint/2010/main" val="1776280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64F61D88-F0F6-96D8-FE35-6A873F764D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5C5EE7-1598-34E5-7849-A01AE10387D7}"/>
              </a:ext>
            </a:extLst>
          </p:cNvPr>
          <p:cNvSpPr>
            <a:spLocks noGrp="1"/>
          </p:cNvSpPr>
          <p:nvPr>
            <p:ph type="ctrTitle"/>
          </p:nvPr>
        </p:nvSpPr>
        <p:spPr>
          <a:xfrm>
            <a:off x="2209800" y="310534"/>
            <a:ext cx="9144000" cy="2005191"/>
          </a:xfrm>
        </p:spPr>
        <p:txBody>
          <a:bodyPr>
            <a:normAutofit/>
          </a:bodyPr>
          <a:lstStyle/>
          <a:p>
            <a:r>
              <a:rPr lang="en-US" dirty="0"/>
              <a:t>Intro </a:t>
            </a:r>
            <a:br>
              <a:rPr lang="en-US" dirty="0"/>
            </a:br>
            <a:r>
              <a:rPr lang="en-US" dirty="0"/>
              <a:t>(</a:t>
            </a:r>
            <a:r>
              <a:rPr lang="en-US" sz="4800" dirty="0"/>
              <a:t>And instruction following exercise</a:t>
            </a:r>
            <a:r>
              <a:rPr lang="en-US" dirty="0"/>
              <a:t>)</a:t>
            </a:r>
          </a:p>
        </p:txBody>
      </p:sp>
      <p:pic>
        <p:nvPicPr>
          <p:cNvPr id="5" name="Picture 4">
            <a:extLst>
              <a:ext uri="{FF2B5EF4-FFF2-40B4-BE49-F238E27FC236}">
                <a16:creationId xmlns:a16="http://schemas.microsoft.com/office/drawing/2014/main" id="{0DF1EA12-39FC-0721-EE0D-D98CA24FA0C6}"/>
              </a:ext>
            </a:extLst>
          </p:cNvPr>
          <p:cNvPicPr>
            <a:picLocks noChangeAspect="1"/>
          </p:cNvPicPr>
          <p:nvPr/>
        </p:nvPicPr>
        <p:blipFill>
          <a:blip r:embed="rId3"/>
          <a:stretch>
            <a:fillRect/>
          </a:stretch>
        </p:blipFill>
        <p:spPr>
          <a:xfrm>
            <a:off x="591029" y="122205"/>
            <a:ext cx="1865941" cy="2005191"/>
          </a:xfrm>
          <a:prstGeom prst="rect">
            <a:avLst/>
          </a:prstGeom>
        </p:spPr>
      </p:pic>
      <p:pic>
        <p:nvPicPr>
          <p:cNvPr id="6" name="Picture 5">
            <a:extLst>
              <a:ext uri="{FF2B5EF4-FFF2-40B4-BE49-F238E27FC236}">
                <a16:creationId xmlns:a16="http://schemas.microsoft.com/office/drawing/2014/main" id="{A9C50D36-21D6-43FE-D8C0-F700F29D1931}"/>
              </a:ext>
            </a:extLst>
          </p:cNvPr>
          <p:cNvPicPr>
            <a:picLocks noChangeAspect="1"/>
          </p:cNvPicPr>
          <p:nvPr/>
        </p:nvPicPr>
        <p:blipFill>
          <a:blip r:embed="rId4"/>
          <a:stretch>
            <a:fillRect/>
          </a:stretch>
        </p:blipFill>
        <p:spPr>
          <a:xfrm>
            <a:off x="3847368" y="2320168"/>
            <a:ext cx="5868863" cy="4227298"/>
          </a:xfrm>
          <a:prstGeom prst="rect">
            <a:avLst/>
          </a:prstGeom>
        </p:spPr>
      </p:pic>
      <p:sp>
        <p:nvSpPr>
          <p:cNvPr id="3" name="Slide Number Placeholder 2">
            <a:extLst>
              <a:ext uri="{FF2B5EF4-FFF2-40B4-BE49-F238E27FC236}">
                <a16:creationId xmlns:a16="http://schemas.microsoft.com/office/drawing/2014/main" id="{6645E2E3-D180-57FE-AD54-A22F2AA9B9A7}"/>
              </a:ext>
            </a:extLst>
          </p:cNvPr>
          <p:cNvSpPr>
            <a:spLocks noGrp="1"/>
          </p:cNvSpPr>
          <p:nvPr>
            <p:ph type="sldNum" sz="quarter" idx="12"/>
          </p:nvPr>
        </p:nvSpPr>
        <p:spPr/>
        <p:txBody>
          <a:bodyPr/>
          <a:lstStyle/>
          <a:p>
            <a:fld id="{B53574B3-87F8-A045-AD81-8236DA852747}" type="slidenum">
              <a:rPr lang="en-US" smtClean="0"/>
              <a:t>2</a:t>
            </a:fld>
            <a:endParaRPr lang="en-US"/>
          </a:p>
        </p:txBody>
      </p:sp>
    </p:spTree>
    <p:extLst>
      <p:ext uri="{BB962C8B-B14F-4D97-AF65-F5344CB8AC3E}">
        <p14:creationId xmlns:p14="http://schemas.microsoft.com/office/powerpoint/2010/main" val="4629616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D81C94F1-575D-AA7B-47E4-6AA4871FDB1A}"/>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B53D4253-9614-9B69-EE15-4F2B1470D594}"/>
              </a:ext>
            </a:extLst>
          </p:cNvPr>
          <p:cNvPicPr>
            <a:picLocks noChangeAspect="1"/>
          </p:cNvPicPr>
          <p:nvPr/>
        </p:nvPicPr>
        <p:blipFill>
          <a:blip r:embed="rId3"/>
          <a:stretch>
            <a:fillRect/>
          </a:stretch>
        </p:blipFill>
        <p:spPr>
          <a:xfrm>
            <a:off x="591029" y="122205"/>
            <a:ext cx="1865941" cy="2005191"/>
          </a:xfrm>
          <a:prstGeom prst="rect">
            <a:avLst/>
          </a:prstGeom>
        </p:spPr>
      </p:pic>
      <p:sp>
        <p:nvSpPr>
          <p:cNvPr id="11" name="TextBox 10">
            <a:extLst>
              <a:ext uri="{FF2B5EF4-FFF2-40B4-BE49-F238E27FC236}">
                <a16:creationId xmlns:a16="http://schemas.microsoft.com/office/drawing/2014/main" id="{DB2A4307-8ACD-144A-E543-28F22A29F240}"/>
              </a:ext>
            </a:extLst>
          </p:cNvPr>
          <p:cNvSpPr txBox="1"/>
          <p:nvPr/>
        </p:nvSpPr>
        <p:spPr>
          <a:xfrm>
            <a:off x="1523999" y="2495360"/>
            <a:ext cx="6097772" cy="1477328"/>
          </a:xfrm>
          <a:prstGeom prst="rect">
            <a:avLst/>
          </a:prstGeom>
          <a:noFill/>
        </p:spPr>
        <p:txBody>
          <a:bodyPr wrap="square">
            <a:spAutoFit/>
          </a:bodyPr>
          <a:lstStyle/>
          <a:p>
            <a:pPr>
              <a:buNone/>
            </a:pPr>
            <a:r>
              <a:rPr lang="en-US" b="1" dirty="0"/>
              <a:t>5. Test ISP 1 failure</a:t>
            </a:r>
          </a:p>
          <a:p>
            <a:pPr>
              <a:buNone/>
            </a:pPr>
            <a:endParaRPr lang="en-US" b="1" dirty="0"/>
          </a:p>
          <a:p>
            <a:pPr>
              <a:buFont typeface="Arial" panose="020B0604020202020204" pitchFamily="34" charset="0"/>
              <a:buChar char="•"/>
            </a:pPr>
            <a:r>
              <a:rPr lang="en-US" dirty="0"/>
              <a:t>From Ether 3 Ping 172.26.2.1 – should work</a:t>
            </a:r>
          </a:p>
          <a:p>
            <a:pPr>
              <a:buFont typeface="Arial" panose="020B0604020202020204" pitchFamily="34" charset="0"/>
              <a:buChar char="•"/>
            </a:pPr>
            <a:r>
              <a:rPr lang="en-US" dirty="0"/>
              <a:t>From Ether 4 Ping 172.26.2.1 – should work</a:t>
            </a:r>
          </a:p>
          <a:p>
            <a:pPr>
              <a:buFont typeface="Arial" panose="020B0604020202020204" pitchFamily="34" charset="0"/>
              <a:buChar char="•"/>
            </a:pPr>
            <a:r>
              <a:rPr lang="en-US" dirty="0"/>
              <a:t>From Ether 5 Ping 172.26.2.1 – SHOULD NOT WORK</a:t>
            </a:r>
          </a:p>
        </p:txBody>
      </p:sp>
      <p:sp>
        <p:nvSpPr>
          <p:cNvPr id="15" name="Title 1">
            <a:extLst>
              <a:ext uri="{FF2B5EF4-FFF2-40B4-BE49-F238E27FC236}">
                <a16:creationId xmlns:a16="http://schemas.microsoft.com/office/drawing/2014/main" id="{DF8F3CB8-183B-8A1C-E591-85D653EEEB03}"/>
              </a:ext>
            </a:extLst>
          </p:cNvPr>
          <p:cNvSpPr>
            <a:spLocks noGrp="1"/>
          </p:cNvSpPr>
          <p:nvPr>
            <p:ph type="ctrTitle"/>
          </p:nvPr>
        </p:nvSpPr>
        <p:spPr>
          <a:xfrm>
            <a:off x="1523999" y="490169"/>
            <a:ext cx="9144000" cy="1280595"/>
          </a:xfrm>
        </p:spPr>
        <p:txBody>
          <a:bodyPr/>
          <a:lstStyle/>
          <a:p>
            <a:r>
              <a:rPr lang="en-US" dirty="0"/>
              <a:t>Configuration</a:t>
            </a:r>
          </a:p>
        </p:txBody>
      </p:sp>
      <p:sp>
        <p:nvSpPr>
          <p:cNvPr id="3" name="Slide Number Placeholder 2">
            <a:extLst>
              <a:ext uri="{FF2B5EF4-FFF2-40B4-BE49-F238E27FC236}">
                <a16:creationId xmlns:a16="http://schemas.microsoft.com/office/drawing/2014/main" id="{0B88D00E-C6F6-8A5D-9862-B21D5364C206}"/>
              </a:ext>
            </a:extLst>
          </p:cNvPr>
          <p:cNvSpPr>
            <a:spLocks noGrp="1"/>
          </p:cNvSpPr>
          <p:nvPr>
            <p:ph type="sldNum" sz="quarter" idx="12"/>
          </p:nvPr>
        </p:nvSpPr>
        <p:spPr/>
        <p:txBody>
          <a:bodyPr/>
          <a:lstStyle/>
          <a:p>
            <a:fld id="{B53574B3-87F8-A045-AD81-8236DA852747}" type="slidenum">
              <a:rPr lang="en-US" smtClean="0"/>
              <a:t>20</a:t>
            </a:fld>
            <a:endParaRPr lang="en-US"/>
          </a:p>
        </p:txBody>
      </p:sp>
    </p:spTree>
    <p:extLst>
      <p:ext uri="{BB962C8B-B14F-4D97-AF65-F5344CB8AC3E}">
        <p14:creationId xmlns:p14="http://schemas.microsoft.com/office/powerpoint/2010/main" val="27691053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054148C2-80FB-B189-06B6-A12102BDC348}"/>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70EDC50-878C-FD1F-7949-52D837887319}"/>
              </a:ext>
            </a:extLst>
          </p:cNvPr>
          <p:cNvPicPr>
            <a:picLocks noChangeAspect="1"/>
          </p:cNvPicPr>
          <p:nvPr/>
        </p:nvPicPr>
        <p:blipFill>
          <a:blip r:embed="rId3"/>
          <a:stretch>
            <a:fillRect/>
          </a:stretch>
        </p:blipFill>
        <p:spPr>
          <a:xfrm>
            <a:off x="591029" y="122205"/>
            <a:ext cx="1865941" cy="2005191"/>
          </a:xfrm>
          <a:prstGeom prst="rect">
            <a:avLst/>
          </a:prstGeom>
        </p:spPr>
      </p:pic>
      <p:sp>
        <p:nvSpPr>
          <p:cNvPr id="2" name="TextBox 1">
            <a:extLst>
              <a:ext uri="{FF2B5EF4-FFF2-40B4-BE49-F238E27FC236}">
                <a16:creationId xmlns:a16="http://schemas.microsoft.com/office/drawing/2014/main" id="{B619A50A-24CD-8383-194D-0044CD7CF5EE}"/>
              </a:ext>
            </a:extLst>
          </p:cNvPr>
          <p:cNvSpPr txBox="1"/>
          <p:nvPr/>
        </p:nvSpPr>
        <p:spPr>
          <a:xfrm>
            <a:off x="4559300" y="2971800"/>
            <a:ext cx="184731" cy="369332"/>
          </a:xfrm>
          <a:prstGeom prst="rect">
            <a:avLst/>
          </a:prstGeom>
          <a:noFill/>
        </p:spPr>
        <p:txBody>
          <a:bodyPr wrap="none" rtlCol="0">
            <a:spAutoFit/>
          </a:bodyPr>
          <a:lstStyle/>
          <a:p>
            <a:endParaRPr lang="en-US" dirty="0"/>
          </a:p>
        </p:txBody>
      </p:sp>
      <p:sp>
        <p:nvSpPr>
          <p:cNvPr id="6" name="Title 1">
            <a:extLst>
              <a:ext uri="{FF2B5EF4-FFF2-40B4-BE49-F238E27FC236}">
                <a16:creationId xmlns:a16="http://schemas.microsoft.com/office/drawing/2014/main" id="{BC1EF2C8-1987-1F91-38A3-018F35149E40}"/>
              </a:ext>
            </a:extLst>
          </p:cNvPr>
          <p:cNvSpPr>
            <a:spLocks noGrp="1"/>
          </p:cNvSpPr>
          <p:nvPr>
            <p:ph type="ctrTitle"/>
          </p:nvPr>
        </p:nvSpPr>
        <p:spPr>
          <a:xfrm>
            <a:off x="1524000" y="484502"/>
            <a:ext cx="9144000" cy="1280595"/>
          </a:xfrm>
        </p:spPr>
        <p:txBody>
          <a:bodyPr/>
          <a:lstStyle/>
          <a:p>
            <a:r>
              <a:rPr lang="en-US" dirty="0"/>
              <a:t>Testing</a:t>
            </a:r>
          </a:p>
        </p:txBody>
      </p:sp>
      <p:sp>
        <p:nvSpPr>
          <p:cNvPr id="4" name="TextBox 3">
            <a:extLst>
              <a:ext uri="{FF2B5EF4-FFF2-40B4-BE49-F238E27FC236}">
                <a16:creationId xmlns:a16="http://schemas.microsoft.com/office/drawing/2014/main" id="{6C9B82F2-33BF-EFB4-9103-BFFA0E89D45A}"/>
              </a:ext>
            </a:extLst>
          </p:cNvPr>
          <p:cNvSpPr txBox="1"/>
          <p:nvPr/>
        </p:nvSpPr>
        <p:spPr>
          <a:xfrm>
            <a:off x="2006931" y="2127394"/>
            <a:ext cx="7262922" cy="3970318"/>
          </a:xfrm>
          <a:prstGeom prst="rect">
            <a:avLst/>
          </a:prstGeom>
          <a:noFill/>
        </p:spPr>
        <p:txBody>
          <a:bodyPr wrap="square" rtlCol="0">
            <a:spAutoFit/>
          </a:bodyPr>
          <a:lstStyle/>
          <a:p>
            <a:r>
              <a:rPr lang="en-US" b="1" dirty="0"/>
              <a:t>Simulate ISP1 Failure</a:t>
            </a:r>
            <a:br>
              <a:rPr lang="en-US" dirty="0"/>
            </a:br>
            <a:endParaRPr lang="en-US" dirty="0"/>
          </a:p>
          <a:p>
            <a:r>
              <a:rPr lang="en-US" b="1" dirty="0"/>
              <a:t>Business VLANs (10 &amp; 20):</a:t>
            </a:r>
            <a:endParaRPr lang="en-US" dirty="0"/>
          </a:p>
          <a:p>
            <a:r>
              <a:rPr lang="en-US" dirty="0"/>
              <a:t>ping 172.26.2.1</a:t>
            </a:r>
          </a:p>
          <a:p>
            <a:r>
              <a:rPr lang="en-US" dirty="0"/>
              <a:t>Expected:</a:t>
            </a:r>
            <a:br>
              <a:rPr lang="en-US" dirty="0"/>
            </a:br>
            <a:r>
              <a:rPr lang="en-US" dirty="0"/>
              <a:t>✔ Should reach </a:t>
            </a:r>
            <a:r>
              <a:rPr lang="en-US" b="1" dirty="0"/>
              <a:t>172.26.2.1 </a:t>
            </a:r>
            <a:r>
              <a:rPr lang="en-US" dirty="0"/>
              <a:t>(failover to ISP2)</a:t>
            </a:r>
          </a:p>
          <a:p>
            <a:endParaRPr lang="en-US" b="1" dirty="0"/>
          </a:p>
          <a:p>
            <a:r>
              <a:rPr lang="en-US" b="1" dirty="0"/>
              <a:t>Guest VLAN (99):</a:t>
            </a:r>
            <a:endParaRPr lang="en-US" dirty="0"/>
          </a:p>
          <a:p>
            <a:r>
              <a:rPr lang="en-US" dirty="0"/>
              <a:t>ping 172.26.2.1</a:t>
            </a:r>
            <a:br>
              <a:rPr lang="en-US" dirty="0"/>
            </a:br>
            <a:endParaRPr lang="en-US" dirty="0"/>
          </a:p>
          <a:p>
            <a:r>
              <a:rPr lang="en-US" dirty="0"/>
              <a:t>Expected:</a:t>
            </a:r>
            <a:br>
              <a:rPr lang="en-US" dirty="0"/>
            </a:br>
            <a:r>
              <a:rPr lang="en-US" dirty="0"/>
              <a:t>✘ Should </a:t>
            </a:r>
            <a:r>
              <a:rPr lang="en-US" b="1" dirty="0"/>
              <a:t>not</a:t>
            </a:r>
            <a:r>
              <a:rPr lang="en-US" dirty="0"/>
              <a:t> get a reply</a:t>
            </a:r>
            <a:br>
              <a:rPr lang="en-US" dirty="0"/>
            </a:br>
            <a:r>
              <a:rPr lang="en-US" dirty="0"/>
              <a:t>✘ Should </a:t>
            </a:r>
            <a:r>
              <a:rPr lang="en-US" b="1" dirty="0"/>
              <a:t>not</a:t>
            </a:r>
            <a:r>
              <a:rPr lang="en-US" dirty="0"/>
              <a:t> have a route to ISP2</a:t>
            </a:r>
          </a:p>
          <a:p>
            <a:endParaRPr lang="en-US" dirty="0"/>
          </a:p>
        </p:txBody>
      </p:sp>
      <p:sp>
        <p:nvSpPr>
          <p:cNvPr id="3" name="AutoShape 2" descr="Generated image">
            <a:extLst>
              <a:ext uri="{FF2B5EF4-FFF2-40B4-BE49-F238E27FC236}">
                <a16:creationId xmlns:a16="http://schemas.microsoft.com/office/drawing/2014/main" id="{9351FF00-8D56-BD9B-43AB-DA89CF47076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descr="A diagram of a network&#10;&#10;AI-generated content may be incorrect.">
            <a:extLst>
              <a:ext uri="{FF2B5EF4-FFF2-40B4-BE49-F238E27FC236}">
                <a16:creationId xmlns:a16="http://schemas.microsoft.com/office/drawing/2014/main" id="{F898F060-50B9-0254-EAAC-266816516860}"/>
              </a:ext>
            </a:extLst>
          </p:cNvPr>
          <p:cNvPicPr>
            <a:picLocks noChangeAspect="1"/>
          </p:cNvPicPr>
          <p:nvPr/>
        </p:nvPicPr>
        <p:blipFill>
          <a:blip r:embed="rId4"/>
          <a:stretch>
            <a:fillRect/>
          </a:stretch>
        </p:blipFill>
        <p:spPr>
          <a:xfrm>
            <a:off x="7296400" y="2033361"/>
            <a:ext cx="4637644" cy="4637644"/>
          </a:xfrm>
          <a:prstGeom prst="rect">
            <a:avLst/>
          </a:prstGeom>
        </p:spPr>
      </p:pic>
      <p:sp>
        <p:nvSpPr>
          <p:cNvPr id="10" name="Slide Number Placeholder 9">
            <a:extLst>
              <a:ext uri="{FF2B5EF4-FFF2-40B4-BE49-F238E27FC236}">
                <a16:creationId xmlns:a16="http://schemas.microsoft.com/office/drawing/2014/main" id="{92DBB942-E1B1-FC9F-0A85-2A09CA59D70B}"/>
              </a:ext>
            </a:extLst>
          </p:cNvPr>
          <p:cNvSpPr>
            <a:spLocks noGrp="1"/>
          </p:cNvSpPr>
          <p:nvPr>
            <p:ph type="sldNum" sz="quarter" idx="12"/>
          </p:nvPr>
        </p:nvSpPr>
        <p:spPr/>
        <p:txBody>
          <a:bodyPr/>
          <a:lstStyle/>
          <a:p>
            <a:fld id="{B53574B3-87F8-A045-AD81-8236DA852747}" type="slidenum">
              <a:rPr lang="en-US" smtClean="0"/>
              <a:t>21</a:t>
            </a:fld>
            <a:endParaRPr lang="en-US"/>
          </a:p>
        </p:txBody>
      </p:sp>
    </p:spTree>
    <p:extLst>
      <p:ext uri="{BB962C8B-B14F-4D97-AF65-F5344CB8AC3E}">
        <p14:creationId xmlns:p14="http://schemas.microsoft.com/office/powerpoint/2010/main" val="22730161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71789E3F-3CF0-2594-A8C0-1C326AD6F59B}"/>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6E69555A-AFF8-5446-DC45-BC454E54EA21}"/>
              </a:ext>
            </a:extLst>
          </p:cNvPr>
          <p:cNvPicPr>
            <a:picLocks noChangeAspect="1"/>
          </p:cNvPicPr>
          <p:nvPr/>
        </p:nvPicPr>
        <p:blipFill>
          <a:blip r:embed="rId3"/>
          <a:stretch>
            <a:fillRect/>
          </a:stretch>
        </p:blipFill>
        <p:spPr>
          <a:xfrm>
            <a:off x="591029" y="122205"/>
            <a:ext cx="1865941" cy="2005191"/>
          </a:xfrm>
          <a:prstGeom prst="rect">
            <a:avLst/>
          </a:prstGeom>
        </p:spPr>
      </p:pic>
      <p:sp>
        <p:nvSpPr>
          <p:cNvPr id="2" name="TextBox 1">
            <a:extLst>
              <a:ext uri="{FF2B5EF4-FFF2-40B4-BE49-F238E27FC236}">
                <a16:creationId xmlns:a16="http://schemas.microsoft.com/office/drawing/2014/main" id="{3C5FB89F-1488-52A8-2379-A6BC745CC45C}"/>
              </a:ext>
            </a:extLst>
          </p:cNvPr>
          <p:cNvSpPr txBox="1"/>
          <p:nvPr/>
        </p:nvSpPr>
        <p:spPr>
          <a:xfrm>
            <a:off x="4559300" y="2971800"/>
            <a:ext cx="184731" cy="369332"/>
          </a:xfrm>
          <a:prstGeom prst="rect">
            <a:avLst/>
          </a:prstGeom>
          <a:noFill/>
        </p:spPr>
        <p:txBody>
          <a:bodyPr wrap="none" rtlCol="0">
            <a:spAutoFit/>
          </a:bodyPr>
          <a:lstStyle/>
          <a:p>
            <a:endParaRPr lang="en-US" dirty="0"/>
          </a:p>
        </p:txBody>
      </p:sp>
      <p:sp>
        <p:nvSpPr>
          <p:cNvPr id="4" name="Title 1">
            <a:extLst>
              <a:ext uri="{FF2B5EF4-FFF2-40B4-BE49-F238E27FC236}">
                <a16:creationId xmlns:a16="http://schemas.microsoft.com/office/drawing/2014/main" id="{9037607A-C817-388D-23E8-1AB0F09A6FBE}"/>
              </a:ext>
            </a:extLst>
          </p:cNvPr>
          <p:cNvSpPr>
            <a:spLocks noGrp="1"/>
          </p:cNvSpPr>
          <p:nvPr>
            <p:ph type="ctrTitle"/>
          </p:nvPr>
        </p:nvSpPr>
        <p:spPr>
          <a:xfrm>
            <a:off x="1922807" y="484502"/>
            <a:ext cx="9144000" cy="1280595"/>
          </a:xfrm>
        </p:spPr>
        <p:txBody>
          <a:bodyPr/>
          <a:lstStyle/>
          <a:p>
            <a:r>
              <a:rPr lang="en-US" dirty="0"/>
              <a:t>Summary</a:t>
            </a:r>
          </a:p>
        </p:txBody>
      </p:sp>
      <p:sp>
        <p:nvSpPr>
          <p:cNvPr id="3" name="TextBox 2">
            <a:extLst>
              <a:ext uri="{FF2B5EF4-FFF2-40B4-BE49-F238E27FC236}">
                <a16:creationId xmlns:a16="http://schemas.microsoft.com/office/drawing/2014/main" id="{2881EA1B-F003-5454-FBAA-1A95193D0129}"/>
              </a:ext>
            </a:extLst>
          </p:cNvPr>
          <p:cNvSpPr txBox="1"/>
          <p:nvPr/>
        </p:nvSpPr>
        <p:spPr>
          <a:xfrm>
            <a:off x="2342888" y="2437863"/>
            <a:ext cx="7506224" cy="3970318"/>
          </a:xfrm>
          <a:prstGeom prst="rect">
            <a:avLst/>
          </a:prstGeom>
          <a:noFill/>
        </p:spPr>
        <p:txBody>
          <a:bodyPr wrap="square" rtlCol="0">
            <a:spAutoFit/>
          </a:bodyPr>
          <a:lstStyle/>
          <a:p>
            <a:r>
              <a:rPr lang="en-US" b="1" dirty="0"/>
              <a:t>What You Learned Today</a:t>
            </a:r>
          </a:p>
          <a:p>
            <a:pPr marL="285750" indent="-285750">
              <a:buFont typeface="Arial" panose="020B0604020202020204" pitchFamily="34" charset="0"/>
              <a:buChar char="•"/>
            </a:pPr>
            <a:r>
              <a:rPr lang="en-US" dirty="0"/>
              <a:t>How </a:t>
            </a:r>
            <a:r>
              <a:rPr lang="en-US" dirty="0" err="1"/>
              <a:t>RouterOS</a:t>
            </a:r>
            <a:r>
              <a:rPr lang="en-US" dirty="0"/>
              <a:t> v7 handles </a:t>
            </a:r>
            <a:r>
              <a:rPr lang="en-US" b="1" dirty="0"/>
              <a:t>Policy-Based Routing (PBR)</a:t>
            </a:r>
            <a:endParaRPr lang="en-US" dirty="0"/>
          </a:p>
          <a:p>
            <a:pPr marL="285750" indent="-285750">
              <a:buFont typeface="Arial" panose="020B0604020202020204" pitchFamily="34" charset="0"/>
              <a:buChar char="•"/>
            </a:pPr>
            <a:r>
              <a:rPr lang="en-US" dirty="0"/>
              <a:t>Creating and managing </a:t>
            </a:r>
            <a:r>
              <a:rPr lang="en-US" b="1" dirty="0"/>
              <a:t>multiple routing tables</a:t>
            </a:r>
            <a:endParaRPr lang="en-US" dirty="0"/>
          </a:p>
          <a:p>
            <a:pPr marL="285750" indent="-285750">
              <a:buFont typeface="Arial" panose="020B0604020202020204" pitchFamily="34" charset="0"/>
              <a:buChar char="•"/>
            </a:pPr>
            <a:r>
              <a:rPr lang="en-US" dirty="0"/>
              <a:t>Assigning </a:t>
            </a:r>
            <a:r>
              <a:rPr lang="en-US" b="1" dirty="0"/>
              <a:t>VLANs to specific routing tables</a:t>
            </a:r>
            <a:r>
              <a:rPr lang="en-US" dirty="0"/>
              <a:t> using routing rules</a:t>
            </a:r>
          </a:p>
          <a:p>
            <a:pPr marL="285750" indent="-285750">
              <a:buFont typeface="Arial" panose="020B0604020202020204" pitchFamily="34" charset="0"/>
              <a:buChar char="•"/>
            </a:pPr>
            <a:r>
              <a:rPr lang="en-US" dirty="0"/>
              <a:t>Using </a:t>
            </a:r>
            <a:r>
              <a:rPr lang="en-US" b="1" dirty="0"/>
              <a:t>lookup-only-in-table</a:t>
            </a:r>
            <a:r>
              <a:rPr lang="en-US" dirty="0"/>
              <a:t> to enforce strict path isolation</a:t>
            </a:r>
          </a:p>
          <a:p>
            <a:pPr marL="285750" indent="-285750">
              <a:buFont typeface="Arial" panose="020B0604020202020204" pitchFamily="34" charset="0"/>
              <a:buChar char="•"/>
            </a:pPr>
            <a:r>
              <a:rPr lang="en-US" dirty="0"/>
              <a:t>Building </a:t>
            </a:r>
            <a:r>
              <a:rPr lang="en-US" b="1" dirty="0"/>
              <a:t>selective WAN failover</a:t>
            </a:r>
            <a:r>
              <a:rPr lang="en-US" dirty="0"/>
              <a:t> between two </a:t>
            </a:r>
            <a:r>
              <a:rPr lang="en-US" dirty="0" err="1"/>
              <a:t>upstreams</a:t>
            </a:r>
            <a:endParaRPr lang="en-US" dirty="0"/>
          </a:p>
          <a:p>
            <a:pPr marL="285750" indent="-285750">
              <a:buFont typeface="Arial" panose="020B0604020202020204" pitchFamily="34" charset="0"/>
              <a:buChar char="•"/>
            </a:pPr>
            <a:r>
              <a:rPr lang="en-US" dirty="0"/>
              <a:t>Verifying routing behavior with targeted tests (e.g., ping </a:t>
            </a:r>
            <a:r>
              <a:rPr lang="en-US" b="1" dirty="0"/>
              <a:t>172.26.2.1</a:t>
            </a:r>
            <a:r>
              <a:rPr lang="en-US" dirty="0"/>
              <a:t>)</a:t>
            </a:r>
          </a:p>
          <a:p>
            <a:br>
              <a:rPr lang="en-US" dirty="0"/>
            </a:br>
            <a:endParaRPr lang="en-US" dirty="0"/>
          </a:p>
          <a:p>
            <a:r>
              <a:rPr lang="en-US" b="1" dirty="0"/>
              <a:t>Real-World Use Cases</a:t>
            </a:r>
          </a:p>
          <a:p>
            <a:pPr marL="285750" indent="-285750">
              <a:buFont typeface="Arial" panose="020B0604020202020204" pitchFamily="34" charset="0"/>
              <a:buChar char="•"/>
            </a:pPr>
            <a:r>
              <a:rPr lang="en-US" dirty="0"/>
              <a:t>Retail networks: </a:t>
            </a:r>
            <a:r>
              <a:rPr lang="en-US" b="1" dirty="0"/>
              <a:t>POS continuity</a:t>
            </a:r>
            <a:r>
              <a:rPr lang="en-US" dirty="0"/>
              <a:t> and </a:t>
            </a:r>
            <a:r>
              <a:rPr lang="en-US" b="1" dirty="0"/>
              <a:t>guest </a:t>
            </a:r>
            <a:r>
              <a:rPr lang="en-US" b="1" dirty="0" err="1"/>
              <a:t>WiFi</a:t>
            </a:r>
            <a:r>
              <a:rPr lang="en-US" b="1" dirty="0"/>
              <a:t> isolation</a:t>
            </a:r>
            <a:endParaRPr lang="en-US" dirty="0"/>
          </a:p>
          <a:p>
            <a:pPr marL="285750" indent="-285750">
              <a:buFont typeface="Arial" panose="020B0604020202020204" pitchFamily="34" charset="0"/>
              <a:buChar char="•"/>
            </a:pPr>
            <a:r>
              <a:rPr lang="en-US" dirty="0"/>
              <a:t>Branch sites using </a:t>
            </a:r>
            <a:r>
              <a:rPr lang="en-US" b="1" dirty="0"/>
              <a:t>LTE / satellite</a:t>
            </a:r>
            <a:r>
              <a:rPr lang="en-US" dirty="0"/>
              <a:t> as secondary WAN</a:t>
            </a:r>
          </a:p>
          <a:p>
            <a:pPr marL="285750" indent="-285750">
              <a:buFont typeface="Arial" panose="020B0604020202020204" pitchFamily="34" charset="0"/>
              <a:buChar char="•"/>
            </a:pPr>
            <a:r>
              <a:rPr lang="en-US" dirty="0"/>
              <a:t>MSP environments requiring </a:t>
            </a:r>
            <a:r>
              <a:rPr lang="en-US" b="1" dirty="0"/>
              <a:t>customer or service-tier segmentation</a:t>
            </a:r>
            <a:endParaRPr lang="en-US" dirty="0"/>
          </a:p>
          <a:p>
            <a:pPr marL="285750" indent="-285750">
              <a:buFont typeface="Arial" panose="020B0604020202020204" pitchFamily="34" charset="0"/>
              <a:buChar char="•"/>
            </a:pPr>
            <a:r>
              <a:rPr lang="en-US" dirty="0"/>
              <a:t>Reducing usage on </a:t>
            </a:r>
            <a:r>
              <a:rPr lang="en-US" b="1" dirty="0"/>
              <a:t>metered or high-cost backup links</a:t>
            </a:r>
            <a:endParaRPr lang="en-US" dirty="0"/>
          </a:p>
        </p:txBody>
      </p:sp>
      <p:sp>
        <p:nvSpPr>
          <p:cNvPr id="7" name="Slide Number Placeholder 6">
            <a:extLst>
              <a:ext uri="{FF2B5EF4-FFF2-40B4-BE49-F238E27FC236}">
                <a16:creationId xmlns:a16="http://schemas.microsoft.com/office/drawing/2014/main" id="{64458C39-588E-EEA9-1BCC-B416D1709560}"/>
              </a:ext>
            </a:extLst>
          </p:cNvPr>
          <p:cNvSpPr>
            <a:spLocks noGrp="1"/>
          </p:cNvSpPr>
          <p:nvPr>
            <p:ph type="sldNum" sz="quarter" idx="12"/>
          </p:nvPr>
        </p:nvSpPr>
        <p:spPr/>
        <p:txBody>
          <a:bodyPr/>
          <a:lstStyle/>
          <a:p>
            <a:fld id="{B53574B3-87F8-A045-AD81-8236DA852747}" type="slidenum">
              <a:rPr lang="en-US" smtClean="0"/>
              <a:t>22</a:t>
            </a:fld>
            <a:endParaRPr lang="en-US"/>
          </a:p>
        </p:txBody>
      </p:sp>
    </p:spTree>
    <p:extLst>
      <p:ext uri="{BB962C8B-B14F-4D97-AF65-F5344CB8AC3E}">
        <p14:creationId xmlns:p14="http://schemas.microsoft.com/office/powerpoint/2010/main" val="5694992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00171C74-5B43-8A4D-C4A6-4DFE58F2CBD6}"/>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D275E62-783F-9718-6AAB-923B40EA4A6E}"/>
              </a:ext>
            </a:extLst>
          </p:cNvPr>
          <p:cNvPicPr>
            <a:picLocks noChangeAspect="1"/>
          </p:cNvPicPr>
          <p:nvPr/>
        </p:nvPicPr>
        <p:blipFill>
          <a:blip r:embed="rId3"/>
          <a:stretch>
            <a:fillRect/>
          </a:stretch>
        </p:blipFill>
        <p:spPr>
          <a:xfrm>
            <a:off x="591029" y="122205"/>
            <a:ext cx="1865941" cy="2005191"/>
          </a:xfrm>
          <a:prstGeom prst="rect">
            <a:avLst/>
          </a:prstGeom>
        </p:spPr>
      </p:pic>
      <p:sp>
        <p:nvSpPr>
          <p:cNvPr id="2" name="TextBox 1">
            <a:extLst>
              <a:ext uri="{FF2B5EF4-FFF2-40B4-BE49-F238E27FC236}">
                <a16:creationId xmlns:a16="http://schemas.microsoft.com/office/drawing/2014/main" id="{FF0FE3B9-B72F-F432-DE4D-397F4A9FDD4B}"/>
              </a:ext>
            </a:extLst>
          </p:cNvPr>
          <p:cNvSpPr txBox="1"/>
          <p:nvPr/>
        </p:nvSpPr>
        <p:spPr>
          <a:xfrm>
            <a:off x="4559300" y="2971800"/>
            <a:ext cx="184731" cy="369332"/>
          </a:xfrm>
          <a:prstGeom prst="rect">
            <a:avLst/>
          </a:prstGeom>
          <a:noFill/>
        </p:spPr>
        <p:txBody>
          <a:bodyPr wrap="none" rtlCol="0">
            <a:spAutoFit/>
          </a:bodyPr>
          <a:lstStyle/>
          <a:p>
            <a:endParaRPr lang="en-US" dirty="0"/>
          </a:p>
        </p:txBody>
      </p:sp>
      <p:sp>
        <p:nvSpPr>
          <p:cNvPr id="4" name="Title 1">
            <a:extLst>
              <a:ext uri="{FF2B5EF4-FFF2-40B4-BE49-F238E27FC236}">
                <a16:creationId xmlns:a16="http://schemas.microsoft.com/office/drawing/2014/main" id="{6264B03B-CE09-F8D0-7EA1-73CA2AFF7C7B}"/>
              </a:ext>
            </a:extLst>
          </p:cNvPr>
          <p:cNvSpPr>
            <a:spLocks noGrp="1"/>
          </p:cNvSpPr>
          <p:nvPr>
            <p:ph type="ctrTitle"/>
          </p:nvPr>
        </p:nvSpPr>
        <p:spPr>
          <a:xfrm>
            <a:off x="3966969" y="535119"/>
            <a:ext cx="4516582" cy="1280595"/>
          </a:xfrm>
        </p:spPr>
        <p:txBody>
          <a:bodyPr/>
          <a:lstStyle/>
          <a:p>
            <a:r>
              <a:rPr lang="en-US" dirty="0"/>
              <a:t>Summary</a:t>
            </a:r>
          </a:p>
        </p:txBody>
      </p:sp>
      <p:sp>
        <p:nvSpPr>
          <p:cNvPr id="3" name="TextBox 2">
            <a:extLst>
              <a:ext uri="{FF2B5EF4-FFF2-40B4-BE49-F238E27FC236}">
                <a16:creationId xmlns:a16="http://schemas.microsoft.com/office/drawing/2014/main" id="{46CB2EBC-3B18-8189-B3CC-FB072C5D2B9A}"/>
              </a:ext>
            </a:extLst>
          </p:cNvPr>
          <p:cNvSpPr txBox="1"/>
          <p:nvPr/>
        </p:nvSpPr>
        <p:spPr>
          <a:xfrm>
            <a:off x="591029" y="2352563"/>
            <a:ext cx="11268462" cy="3970318"/>
          </a:xfrm>
          <a:prstGeom prst="rect">
            <a:avLst/>
          </a:prstGeom>
          <a:noFill/>
        </p:spPr>
        <p:txBody>
          <a:bodyPr wrap="square" rtlCol="0">
            <a:spAutoFit/>
          </a:bodyPr>
          <a:lstStyle/>
          <a:p>
            <a:r>
              <a:rPr lang="en-US" b="1" dirty="0"/>
              <a:t>Closing Notes</a:t>
            </a:r>
          </a:p>
          <a:p>
            <a:r>
              <a:rPr lang="en-US" dirty="0"/>
              <a:t>This entire configuration works on any </a:t>
            </a:r>
            <a:r>
              <a:rPr lang="en-US" dirty="0" err="1"/>
              <a:t>MikroTik</a:t>
            </a:r>
            <a:r>
              <a:rPr lang="en-US" dirty="0"/>
              <a:t> running </a:t>
            </a:r>
            <a:r>
              <a:rPr lang="en-US" dirty="0" err="1"/>
              <a:t>RouterOS</a:t>
            </a:r>
            <a:r>
              <a:rPr lang="en-US" dirty="0"/>
              <a:t> v7+.</a:t>
            </a:r>
          </a:p>
          <a:p>
            <a:r>
              <a:rPr lang="en-US" dirty="0"/>
              <a:t>The design scales easily—add more VLANs or WANs without changing the core logic.</a:t>
            </a:r>
          </a:p>
          <a:p>
            <a:r>
              <a:rPr lang="en-US" dirty="0"/>
              <a:t>You now have a reusable template for real-world selective failover deployments.</a:t>
            </a:r>
          </a:p>
          <a:p>
            <a:endParaRPr lang="en-US" dirty="0"/>
          </a:p>
          <a:p>
            <a:r>
              <a:rPr lang="en-US" b="1" dirty="0"/>
              <a:t>Branding Tip</a:t>
            </a:r>
          </a:p>
          <a:p>
            <a:r>
              <a:rPr lang="en-US" dirty="0"/>
              <a:t>Use CNAMEs to mask the default </a:t>
            </a:r>
            <a:r>
              <a:rPr lang="en-US" dirty="0" err="1"/>
              <a:t>MikroTik</a:t>
            </a:r>
            <a:r>
              <a:rPr lang="en-US" dirty="0"/>
              <a:t> DDNS and present a branded domain:</a:t>
            </a:r>
            <a:br>
              <a:rPr lang="en-US" dirty="0"/>
            </a:br>
            <a:r>
              <a:rPr lang="en-US" b="1" dirty="0" err="1"/>
              <a:t>serial.mynetname.com</a:t>
            </a:r>
            <a:r>
              <a:rPr lang="en-US" b="1" dirty="0"/>
              <a:t> → </a:t>
            </a:r>
            <a:r>
              <a:rPr lang="en-US" b="1" dirty="0" err="1"/>
              <a:t>customer.ByteMeNetworks.com</a:t>
            </a:r>
            <a:br>
              <a:rPr lang="en-US" dirty="0"/>
            </a:br>
            <a:r>
              <a:rPr lang="en-US" dirty="0"/>
              <a:t>Great for VPNs, camera access, and keeping your company name front-and-center.</a:t>
            </a:r>
          </a:p>
          <a:p>
            <a:endParaRPr lang="en-US" b="1" dirty="0"/>
          </a:p>
          <a:p>
            <a:r>
              <a:rPr lang="en-US" b="1" dirty="0"/>
              <a:t>Security Tip</a:t>
            </a:r>
          </a:p>
          <a:p>
            <a:r>
              <a:rPr lang="en-US" dirty="0"/>
              <a:t>The </a:t>
            </a:r>
            <a:r>
              <a:rPr lang="en-US" dirty="0" err="1"/>
              <a:t>MikroTik</a:t>
            </a:r>
            <a:r>
              <a:rPr lang="en-US" dirty="0"/>
              <a:t> default config is only a starting point—it's </a:t>
            </a:r>
            <a:r>
              <a:rPr lang="en-US" b="1" dirty="0"/>
              <a:t>not secure</a:t>
            </a:r>
            <a:r>
              <a:rPr lang="en-US" dirty="0"/>
              <a:t>.</a:t>
            </a:r>
            <a:br>
              <a:rPr lang="en-US" dirty="0"/>
            </a:br>
            <a:r>
              <a:rPr lang="en-US" dirty="0"/>
              <a:t>Build your own standardized, hardened default configuration to maintain consistent security across every deployment.</a:t>
            </a:r>
          </a:p>
        </p:txBody>
      </p:sp>
      <p:sp>
        <p:nvSpPr>
          <p:cNvPr id="7" name="Slide Number Placeholder 6">
            <a:extLst>
              <a:ext uri="{FF2B5EF4-FFF2-40B4-BE49-F238E27FC236}">
                <a16:creationId xmlns:a16="http://schemas.microsoft.com/office/drawing/2014/main" id="{2750B0CF-6DFA-CABE-35A7-9E5E425831BD}"/>
              </a:ext>
            </a:extLst>
          </p:cNvPr>
          <p:cNvSpPr>
            <a:spLocks noGrp="1"/>
          </p:cNvSpPr>
          <p:nvPr>
            <p:ph type="sldNum" sz="quarter" idx="12"/>
          </p:nvPr>
        </p:nvSpPr>
        <p:spPr/>
        <p:txBody>
          <a:bodyPr/>
          <a:lstStyle/>
          <a:p>
            <a:fld id="{B53574B3-87F8-A045-AD81-8236DA852747}" type="slidenum">
              <a:rPr lang="en-US" smtClean="0"/>
              <a:t>23</a:t>
            </a:fld>
            <a:endParaRPr lang="en-US"/>
          </a:p>
        </p:txBody>
      </p:sp>
    </p:spTree>
    <p:extLst>
      <p:ext uri="{BB962C8B-B14F-4D97-AF65-F5344CB8AC3E}">
        <p14:creationId xmlns:p14="http://schemas.microsoft.com/office/powerpoint/2010/main" val="24332357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B7C37C8B-1855-1617-B493-15393B231DEF}"/>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37D571B1-D79D-90A1-DE7C-FC0EED006E1F}"/>
              </a:ext>
            </a:extLst>
          </p:cNvPr>
          <p:cNvPicPr>
            <a:picLocks noChangeAspect="1"/>
          </p:cNvPicPr>
          <p:nvPr/>
        </p:nvPicPr>
        <p:blipFill>
          <a:blip r:embed="rId3"/>
          <a:stretch>
            <a:fillRect/>
          </a:stretch>
        </p:blipFill>
        <p:spPr>
          <a:xfrm>
            <a:off x="591029" y="122205"/>
            <a:ext cx="1865941" cy="2005191"/>
          </a:xfrm>
          <a:prstGeom prst="rect">
            <a:avLst/>
          </a:prstGeom>
        </p:spPr>
      </p:pic>
      <p:sp>
        <p:nvSpPr>
          <p:cNvPr id="2" name="TextBox 1">
            <a:extLst>
              <a:ext uri="{FF2B5EF4-FFF2-40B4-BE49-F238E27FC236}">
                <a16:creationId xmlns:a16="http://schemas.microsoft.com/office/drawing/2014/main" id="{DE46F051-5D05-45B8-6985-F1E20A3A9DF1}"/>
              </a:ext>
            </a:extLst>
          </p:cNvPr>
          <p:cNvSpPr txBox="1"/>
          <p:nvPr/>
        </p:nvSpPr>
        <p:spPr>
          <a:xfrm>
            <a:off x="4559300" y="2971800"/>
            <a:ext cx="184731" cy="369332"/>
          </a:xfrm>
          <a:prstGeom prst="rect">
            <a:avLst/>
          </a:prstGeom>
          <a:noFill/>
        </p:spPr>
        <p:txBody>
          <a:bodyPr wrap="none" rtlCol="0">
            <a:spAutoFit/>
          </a:bodyPr>
          <a:lstStyle/>
          <a:p>
            <a:endParaRPr lang="en-US" dirty="0"/>
          </a:p>
        </p:txBody>
      </p:sp>
      <p:sp>
        <p:nvSpPr>
          <p:cNvPr id="4" name="Title 1">
            <a:extLst>
              <a:ext uri="{FF2B5EF4-FFF2-40B4-BE49-F238E27FC236}">
                <a16:creationId xmlns:a16="http://schemas.microsoft.com/office/drawing/2014/main" id="{A640449E-68A4-8939-1854-27A6C21FAB34}"/>
              </a:ext>
            </a:extLst>
          </p:cNvPr>
          <p:cNvSpPr>
            <a:spLocks noGrp="1"/>
          </p:cNvSpPr>
          <p:nvPr>
            <p:ph type="ctrTitle"/>
          </p:nvPr>
        </p:nvSpPr>
        <p:spPr>
          <a:xfrm>
            <a:off x="3966969" y="535119"/>
            <a:ext cx="4516582" cy="1280595"/>
          </a:xfrm>
        </p:spPr>
        <p:txBody>
          <a:bodyPr/>
          <a:lstStyle/>
          <a:p>
            <a:r>
              <a:rPr lang="en-US" dirty="0"/>
              <a:t>Contact Info</a:t>
            </a:r>
          </a:p>
        </p:txBody>
      </p:sp>
      <p:sp>
        <p:nvSpPr>
          <p:cNvPr id="3" name="TextBox 2">
            <a:extLst>
              <a:ext uri="{FF2B5EF4-FFF2-40B4-BE49-F238E27FC236}">
                <a16:creationId xmlns:a16="http://schemas.microsoft.com/office/drawing/2014/main" id="{D90A9308-C7F1-A161-CD44-1BDE1AA33110}"/>
              </a:ext>
            </a:extLst>
          </p:cNvPr>
          <p:cNvSpPr txBox="1"/>
          <p:nvPr/>
        </p:nvSpPr>
        <p:spPr>
          <a:xfrm>
            <a:off x="591029" y="2127396"/>
            <a:ext cx="11268462" cy="4801314"/>
          </a:xfrm>
          <a:prstGeom prst="rect">
            <a:avLst/>
          </a:prstGeom>
          <a:noFill/>
        </p:spPr>
        <p:txBody>
          <a:bodyPr wrap="square" rtlCol="0">
            <a:spAutoFit/>
          </a:bodyPr>
          <a:lstStyle/>
          <a:p>
            <a:pPr algn="ctr"/>
            <a:r>
              <a:rPr lang="en-US" b="1" dirty="0"/>
              <a:t>Download a copy of this Presentation at </a:t>
            </a:r>
            <a:r>
              <a:rPr lang="en-US" b="1" dirty="0" err="1"/>
              <a:t>TTT.ByteMeNetworks.com</a:t>
            </a:r>
            <a:endParaRPr lang="en-US" b="1" dirty="0"/>
          </a:p>
          <a:p>
            <a:pPr algn="ctr"/>
            <a:endParaRPr lang="en-US" b="1" dirty="0"/>
          </a:p>
          <a:p>
            <a:pPr algn="ctr"/>
            <a:r>
              <a:rPr lang="en-US" b="1" dirty="0"/>
              <a:t>E-mail: </a:t>
            </a:r>
            <a:r>
              <a:rPr lang="en-US" b="1" dirty="0">
                <a:hlinkClick r:id="rId4"/>
              </a:rPr>
              <a:t>Aaron@ByteMeNetworks.com</a:t>
            </a:r>
            <a:br>
              <a:rPr lang="en-US" b="1" dirty="0"/>
            </a:br>
            <a:r>
              <a:rPr lang="en-US" b="1" dirty="0"/>
              <a:t>Office Number: +1 254 845 6012</a:t>
            </a:r>
          </a:p>
          <a:p>
            <a:endParaRPr lang="en-US" b="1" dirty="0"/>
          </a:p>
          <a:p>
            <a:r>
              <a:rPr lang="en-US" b="1" dirty="0"/>
              <a:t>Access Tip:</a:t>
            </a:r>
          </a:p>
          <a:p>
            <a:r>
              <a:rPr lang="en-US" dirty="0"/>
              <a:t>Use </a:t>
            </a:r>
            <a:r>
              <a:rPr lang="en-US" b="1" dirty="0"/>
              <a:t>Address Lists</a:t>
            </a:r>
            <a:r>
              <a:rPr lang="en-US" dirty="0"/>
              <a:t> and </a:t>
            </a:r>
            <a:r>
              <a:rPr lang="en-US" b="1" dirty="0"/>
              <a:t>FQDNs</a:t>
            </a:r>
            <a:r>
              <a:rPr lang="en-US" dirty="0"/>
              <a:t> for your home or corporate routers so you always have a reliable way to reach remote devices.</a:t>
            </a:r>
            <a:br>
              <a:rPr lang="en-US" dirty="0"/>
            </a:br>
            <a:r>
              <a:rPr lang="en-US" dirty="0"/>
              <a:t>Example: point </a:t>
            </a:r>
            <a:r>
              <a:rPr lang="en-US" b="1" dirty="0" err="1"/>
              <a:t>home.bytemenetworks.com</a:t>
            </a:r>
            <a:r>
              <a:rPr lang="en-US" dirty="0"/>
              <a:t> (CNAME) to your </a:t>
            </a:r>
            <a:r>
              <a:rPr lang="en-US" dirty="0" err="1"/>
              <a:t>MikroTik</a:t>
            </a:r>
            <a:r>
              <a:rPr lang="en-US" dirty="0"/>
              <a:t> DDNS name (</a:t>
            </a:r>
            <a:r>
              <a:rPr lang="en-US" b="1" dirty="0" err="1"/>
              <a:t>serial.mynetname.com</a:t>
            </a:r>
            <a:r>
              <a:rPr lang="en-US" dirty="0"/>
              <a:t>) to avoid getting locked out if the IP changes.</a:t>
            </a:r>
          </a:p>
          <a:p>
            <a:endParaRPr lang="en-US" dirty="0"/>
          </a:p>
          <a:p>
            <a:r>
              <a:rPr lang="en-US" b="1" dirty="0"/>
              <a:t>On remote Routers:</a:t>
            </a:r>
          </a:p>
          <a:p>
            <a:r>
              <a:rPr lang="en-US" b="1" dirty="0"/>
              <a:t>/Ip firewall address-list add address=</a:t>
            </a:r>
            <a:r>
              <a:rPr lang="en-US" b="1" dirty="0" err="1"/>
              <a:t>home.bytemenetworks.com</a:t>
            </a:r>
            <a:r>
              <a:rPr lang="en-US" b="1" dirty="0"/>
              <a:t> comment=</a:t>
            </a:r>
            <a:r>
              <a:rPr lang="en-US" b="1" dirty="0" err="1"/>
              <a:t>Home.bytemenetworks.com</a:t>
            </a:r>
            <a:r>
              <a:rPr lang="en-US" b="1" dirty="0"/>
              <a:t> list="Exempt IP Addresses"  </a:t>
            </a:r>
          </a:p>
          <a:p>
            <a:r>
              <a:rPr lang="en-US" b="1" dirty="0"/>
              <a:t>/Ip Firewall Filter add action=accept chain=input comment="Allow Exempt IP Addresses" </a:t>
            </a:r>
            <a:r>
              <a:rPr lang="en-US" b="1" dirty="0" err="1"/>
              <a:t>src</a:t>
            </a:r>
            <a:r>
              <a:rPr lang="en-US" b="1" dirty="0"/>
              <a:t>-address-list="Exempt IP Addresses" </a:t>
            </a:r>
            <a:endParaRPr lang="en-US" dirty="0"/>
          </a:p>
          <a:p>
            <a:endParaRPr lang="en-US" dirty="0"/>
          </a:p>
        </p:txBody>
      </p:sp>
      <p:sp>
        <p:nvSpPr>
          <p:cNvPr id="7" name="Slide Number Placeholder 6">
            <a:extLst>
              <a:ext uri="{FF2B5EF4-FFF2-40B4-BE49-F238E27FC236}">
                <a16:creationId xmlns:a16="http://schemas.microsoft.com/office/drawing/2014/main" id="{6D4C7C77-DD08-D4D0-A413-C9D29587B9D5}"/>
              </a:ext>
            </a:extLst>
          </p:cNvPr>
          <p:cNvSpPr>
            <a:spLocks noGrp="1"/>
          </p:cNvSpPr>
          <p:nvPr>
            <p:ph type="sldNum" sz="quarter" idx="12"/>
          </p:nvPr>
        </p:nvSpPr>
        <p:spPr/>
        <p:txBody>
          <a:bodyPr/>
          <a:lstStyle/>
          <a:p>
            <a:fld id="{B53574B3-87F8-A045-AD81-8236DA852747}" type="slidenum">
              <a:rPr lang="en-US" smtClean="0"/>
              <a:t>24</a:t>
            </a:fld>
            <a:endParaRPr lang="en-US"/>
          </a:p>
        </p:txBody>
      </p:sp>
    </p:spTree>
    <p:extLst>
      <p:ext uri="{BB962C8B-B14F-4D97-AF65-F5344CB8AC3E}">
        <p14:creationId xmlns:p14="http://schemas.microsoft.com/office/powerpoint/2010/main" val="2080232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BDB06E24-E871-3CB3-6587-863E68068CAE}"/>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F0D6603A-410A-1CC4-CAB0-9425044C977D}"/>
              </a:ext>
            </a:extLst>
          </p:cNvPr>
          <p:cNvSpPr>
            <a:spLocks noGrp="1"/>
          </p:cNvSpPr>
          <p:nvPr>
            <p:ph type="subTitle" idx="1"/>
          </p:nvPr>
        </p:nvSpPr>
        <p:spPr>
          <a:xfrm>
            <a:off x="2456970" y="2127394"/>
            <a:ext cx="9144000" cy="3721396"/>
          </a:xfrm>
        </p:spPr>
        <p:txBody>
          <a:bodyPr>
            <a:normAutofit/>
          </a:bodyPr>
          <a:lstStyle/>
          <a:p>
            <a:endParaRPr lang="en-US" b="1" dirty="0"/>
          </a:p>
          <a:p>
            <a:pPr marL="342900" indent="-342900" algn="l">
              <a:buFont typeface="Arial" panose="020B0604020202020204" pitchFamily="34" charset="0"/>
              <a:buChar char="•"/>
            </a:pPr>
            <a:r>
              <a:rPr lang="en-US" dirty="0"/>
              <a:t>Real-world need for selective multi-WAN failover</a:t>
            </a:r>
          </a:p>
          <a:p>
            <a:pPr marL="342900" indent="-342900" algn="l">
              <a:buFont typeface="Arial" panose="020B0604020202020204" pitchFamily="34" charset="0"/>
              <a:buChar char="•"/>
            </a:pPr>
            <a:r>
              <a:rPr lang="en-US" dirty="0" err="1"/>
              <a:t>RouterOS</a:t>
            </a:r>
            <a:r>
              <a:rPr lang="en-US" dirty="0"/>
              <a:t> v7 policy routing concepts (Mangle Vs Routing Rules)</a:t>
            </a:r>
          </a:p>
          <a:p>
            <a:pPr marL="342900" indent="-342900" algn="l">
              <a:buFont typeface="Arial" panose="020B0604020202020204" pitchFamily="34" charset="0"/>
              <a:buChar char="•"/>
            </a:pPr>
            <a:r>
              <a:rPr lang="en-US" dirty="0"/>
              <a:t>Building routing tables and routing rules</a:t>
            </a:r>
          </a:p>
          <a:p>
            <a:pPr marL="342900" indent="-342900" algn="l">
              <a:buFont typeface="Arial" panose="020B0604020202020204" pitchFamily="34" charset="0"/>
              <a:buChar char="•"/>
            </a:pPr>
            <a:r>
              <a:rPr lang="en-US" dirty="0"/>
              <a:t>Creating business-critical vs. non-critical VLAN paths</a:t>
            </a:r>
          </a:p>
          <a:p>
            <a:pPr marL="342900" indent="-342900" algn="l">
              <a:buFont typeface="Arial" panose="020B0604020202020204" pitchFamily="34" charset="0"/>
              <a:buChar char="•"/>
            </a:pPr>
            <a:r>
              <a:rPr lang="en-US" dirty="0"/>
              <a:t>Implementing selective failover logic</a:t>
            </a:r>
          </a:p>
          <a:p>
            <a:pPr marL="342900" indent="-342900" algn="l">
              <a:buFont typeface="Arial" panose="020B0604020202020204" pitchFamily="34" charset="0"/>
              <a:buChar char="•"/>
            </a:pPr>
            <a:r>
              <a:rPr lang="en-US" dirty="0"/>
              <a:t>Hands-on lab: full configuration + failover test</a:t>
            </a:r>
          </a:p>
        </p:txBody>
      </p:sp>
      <p:pic>
        <p:nvPicPr>
          <p:cNvPr id="5" name="Picture 4">
            <a:extLst>
              <a:ext uri="{FF2B5EF4-FFF2-40B4-BE49-F238E27FC236}">
                <a16:creationId xmlns:a16="http://schemas.microsoft.com/office/drawing/2014/main" id="{7338B3DC-F669-B180-E3AA-861CF37294E5}"/>
              </a:ext>
            </a:extLst>
          </p:cNvPr>
          <p:cNvPicPr>
            <a:picLocks noChangeAspect="1"/>
          </p:cNvPicPr>
          <p:nvPr/>
        </p:nvPicPr>
        <p:blipFill>
          <a:blip r:embed="rId3"/>
          <a:stretch>
            <a:fillRect/>
          </a:stretch>
        </p:blipFill>
        <p:spPr>
          <a:xfrm>
            <a:off x="591029" y="122205"/>
            <a:ext cx="1865941" cy="2005191"/>
          </a:xfrm>
          <a:prstGeom prst="rect">
            <a:avLst/>
          </a:prstGeom>
        </p:spPr>
      </p:pic>
      <p:sp>
        <p:nvSpPr>
          <p:cNvPr id="4" name="Title 1">
            <a:extLst>
              <a:ext uri="{FF2B5EF4-FFF2-40B4-BE49-F238E27FC236}">
                <a16:creationId xmlns:a16="http://schemas.microsoft.com/office/drawing/2014/main" id="{A5A23AA1-F0E4-7337-853D-BB3DE338B4BD}"/>
              </a:ext>
            </a:extLst>
          </p:cNvPr>
          <p:cNvSpPr>
            <a:spLocks noGrp="1"/>
          </p:cNvSpPr>
          <p:nvPr>
            <p:ph type="ctrTitle"/>
          </p:nvPr>
        </p:nvSpPr>
        <p:spPr>
          <a:xfrm>
            <a:off x="1524000" y="484502"/>
            <a:ext cx="9144000" cy="1280595"/>
          </a:xfrm>
        </p:spPr>
        <p:txBody>
          <a:bodyPr/>
          <a:lstStyle/>
          <a:p>
            <a:r>
              <a:rPr lang="en-US" dirty="0"/>
              <a:t>What we will cover</a:t>
            </a:r>
          </a:p>
        </p:txBody>
      </p:sp>
      <p:sp>
        <p:nvSpPr>
          <p:cNvPr id="6" name="Slide Number Placeholder 5">
            <a:extLst>
              <a:ext uri="{FF2B5EF4-FFF2-40B4-BE49-F238E27FC236}">
                <a16:creationId xmlns:a16="http://schemas.microsoft.com/office/drawing/2014/main" id="{AABC00C3-3BBB-56EA-BE51-13CC7A9AF325}"/>
              </a:ext>
            </a:extLst>
          </p:cNvPr>
          <p:cNvSpPr>
            <a:spLocks noGrp="1"/>
          </p:cNvSpPr>
          <p:nvPr>
            <p:ph type="sldNum" sz="quarter" idx="12"/>
          </p:nvPr>
        </p:nvSpPr>
        <p:spPr/>
        <p:txBody>
          <a:bodyPr/>
          <a:lstStyle/>
          <a:p>
            <a:fld id="{B53574B3-87F8-A045-AD81-8236DA852747}" type="slidenum">
              <a:rPr lang="en-US" smtClean="0"/>
              <a:t>3</a:t>
            </a:fld>
            <a:endParaRPr lang="en-US"/>
          </a:p>
        </p:txBody>
      </p:sp>
    </p:spTree>
    <p:extLst>
      <p:ext uri="{BB962C8B-B14F-4D97-AF65-F5344CB8AC3E}">
        <p14:creationId xmlns:p14="http://schemas.microsoft.com/office/powerpoint/2010/main" val="23008042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5D860929-8BFF-41F9-3ACF-D455BFE182D4}"/>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E5B2AEFA-96FA-934D-E714-873449872261}"/>
              </a:ext>
            </a:extLst>
          </p:cNvPr>
          <p:cNvPicPr>
            <a:picLocks noChangeAspect="1"/>
          </p:cNvPicPr>
          <p:nvPr/>
        </p:nvPicPr>
        <p:blipFill>
          <a:blip r:embed="rId3"/>
          <a:stretch>
            <a:fillRect/>
          </a:stretch>
        </p:blipFill>
        <p:spPr>
          <a:xfrm>
            <a:off x="591029" y="122205"/>
            <a:ext cx="1865941" cy="2005191"/>
          </a:xfrm>
          <a:prstGeom prst="rect">
            <a:avLst/>
          </a:prstGeom>
        </p:spPr>
      </p:pic>
      <p:sp>
        <p:nvSpPr>
          <p:cNvPr id="4" name="Title 1">
            <a:extLst>
              <a:ext uri="{FF2B5EF4-FFF2-40B4-BE49-F238E27FC236}">
                <a16:creationId xmlns:a16="http://schemas.microsoft.com/office/drawing/2014/main" id="{68A6A120-AC80-1AF8-31E2-D3DCBCBD646D}"/>
              </a:ext>
            </a:extLst>
          </p:cNvPr>
          <p:cNvSpPr>
            <a:spLocks noGrp="1"/>
          </p:cNvSpPr>
          <p:nvPr>
            <p:ph type="ctrTitle"/>
          </p:nvPr>
        </p:nvSpPr>
        <p:spPr>
          <a:xfrm>
            <a:off x="1523999" y="484502"/>
            <a:ext cx="9144000" cy="1280595"/>
          </a:xfrm>
        </p:spPr>
        <p:txBody>
          <a:bodyPr/>
          <a:lstStyle/>
          <a:p>
            <a:r>
              <a:rPr lang="en-US" dirty="0"/>
              <a:t>IP Routing</a:t>
            </a:r>
          </a:p>
        </p:txBody>
      </p:sp>
      <p:sp>
        <p:nvSpPr>
          <p:cNvPr id="7" name="Subtitle 6">
            <a:extLst>
              <a:ext uri="{FF2B5EF4-FFF2-40B4-BE49-F238E27FC236}">
                <a16:creationId xmlns:a16="http://schemas.microsoft.com/office/drawing/2014/main" id="{0011F658-2F20-D508-80BD-E13C6E6F0894}"/>
              </a:ext>
            </a:extLst>
          </p:cNvPr>
          <p:cNvSpPr>
            <a:spLocks noGrp="1"/>
          </p:cNvSpPr>
          <p:nvPr>
            <p:ph type="subTitle" idx="1"/>
          </p:nvPr>
        </p:nvSpPr>
        <p:spPr>
          <a:xfrm>
            <a:off x="1523999" y="2753799"/>
            <a:ext cx="9144000" cy="2339105"/>
          </a:xfrm>
        </p:spPr>
        <p:txBody>
          <a:bodyPr>
            <a:normAutofit fontScale="92500" lnSpcReduction="20000"/>
          </a:bodyPr>
          <a:lstStyle/>
          <a:p>
            <a:pPr algn="l"/>
            <a:r>
              <a:rPr lang="en-US" b="1" dirty="0"/>
              <a:t>From </a:t>
            </a:r>
            <a:r>
              <a:rPr lang="en-US" b="1" dirty="0" err="1"/>
              <a:t>MikroTik</a:t>
            </a:r>
            <a:r>
              <a:rPr lang="en-US" b="1" dirty="0"/>
              <a:t> Wiki and the MTCNA course – a brief review</a:t>
            </a:r>
          </a:p>
          <a:p>
            <a:pPr algn="l"/>
            <a:endParaRPr lang="en-US" b="1" dirty="0"/>
          </a:p>
          <a:p>
            <a:pPr algn="l"/>
            <a:r>
              <a:rPr lang="en-US" dirty="0"/>
              <a:t>Routing is the process of selecting paths across the networks to move packets from one host to another. </a:t>
            </a:r>
          </a:p>
          <a:p>
            <a:pPr algn="l"/>
            <a:endParaRPr lang="en-US" dirty="0"/>
          </a:p>
          <a:p>
            <a:pPr algn="l"/>
            <a:r>
              <a:rPr lang="en-US" dirty="0"/>
              <a:t>Remember that the most specific route is used /32 will be used before a /24</a:t>
            </a:r>
          </a:p>
          <a:p>
            <a:pPr algn="l"/>
            <a:endParaRPr lang="en-US" dirty="0"/>
          </a:p>
          <a:p>
            <a:pPr algn="l"/>
            <a:endParaRPr lang="en-US" dirty="0"/>
          </a:p>
        </p:txBody>
      </p:sp>
      <p:sp>
        <p:nvSpPr>
          <p:cNvPr id="3" name="Slide Number Placeholder 2">
            <a:extLst>
              <a:ext uri="{FF2B5EF4-FFF2-40B4-BE49-F238E27FC236}">
                <a16:creationId xmlns:a16="http://schemas.microsoft.com/office/drawing/2014/main" id="{F2567021-9203-9FF3-C2D6-1C71E51CDDA6}"/>
              </a:ext>
            </a:extLst>
          </p:cNvPr>
          <p:cNvSpPr>
            <a:spLocks noGrp="1"/>
          </p:cNvSpPr>
          <p:nvPr>
            <p:ph type="sldNum" sz="quarter" idx="12"/>
          </p:nvPr>
        </p:nvSpPr>
        <p:spPr/>
        <p:txBody>
          <a:bodyPr/>
          <a:lstStyle/>
          <a:p>
            <a:fld id="{B53574B3-87F8-A045-AD81-8236DA852747}" type="slidenum">
              <a:rPr lang="en-US" smtClean="0"/>
              <a:t>4</a:t>
            </a:fld>
            <a:endParaRPr lang="en-US"/>
          </a:p>
        </p:txBody>
      </p:sp>
    </p:spTree>
    <p:extLst>
      <p:ext uri="{BB962C8B-B14F-4D97-AF65-F5344CB8AC3E}">
        <p14:creationId xmlns:p14="http://schemas.microsoft.com/office/powerpoint/2010/main" val="33424249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F5F7511E-0838-36C9-9D19-69CF2C092D2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A0A4034-E351-B390-013A-7A8298C9E402}"/>
              </a:ext>
            </a:extLst>
          </p:cNvPr>
          <p:cNvPicPr>
            <a:picLocks noChangeAspect="1"/>
          </p:cNvPicPr>
          <p:nvPr/>
        </p:nvPicPr>
        <p:blipFill>
          <a:blip r:embed="rId3"/>
          <a:stretch>
            <a:fillRect/>
          </a:stretch>
        </p:blipFill>
        <p:spPr>
          <a:xfrm>
            <a:off x="591029" y="122205"/>
            <a:ext cx="1865941" cy="2005191"/>
          </a:xfrm>
          <a:prstGeom prst="rect">
            <a:avLst/>
          </a:prstGeom>
        </p:spPr>
      </p:pic>
      <p:sp>
        <p:nvSpPr>
          <p:cNvPr id="4" name="Title 1">
            <a:extLst>
              <a:ext uri="{FF2B5EF4-FFF2-40B4-BE49-F238E27FC236}">
                <a16:creationId xmlns:a16="http://schemas.microsoft.com/office/drawing/2014/main" id="{21370BFE-E117-EE0C-3C71-C8C42DC73B9B}"/>
              </a:ext>
            </a:extLst>
          </p:cNvPr>
          <p:cNvSpPr>
            <a:spLocks noGrp="1"/>
          </p:cNvSpPr>
          <p:nvPr>
            <p:ph type="ctrTitle"/>
          </p:nvPr>
        </p:nvSpPr>
        <p:spPr>
          <a:xfrm>
            <a:off x="1523999" y="484502"/>
            <a:ext cx="9144000" cy="1280595"/>
          </a:xfrm>
        </p:spPr>
        <p:txBody>
          <a:bodyPr/>
          <a:lstStyle/>
          <a:p>
            <a:r>
              <a:rPr lang="en-US" dirty="0"/>
              <a:t>IP Routing</a:t>
            </a:r>
          </a:p>
        </p:txBody>
      </p:sp>
      <p:sp>
        <p:nvSpPr>
          <p:cNvPr id="7" name="Subtitle 6">
            <a:extLst>
              <a:ext uri="{FF2B5EF4-FFF2-40B4-BE49-F238E27FC236}">
                <a16:creationId xmlns:a16="http://schemas.microsoft.com/office/drawing/2014/main" id="{A22CD2B6-E49F-929F-52B8-FA056A04B3D8}"/>
              </a:ext>
            </a:extLst>
          </p:cNvPr>
          <p:cNvSpPr>
            <a:spLocks noGrp="1"/>
          </p:cNvSpPr>
          <p:nvPr>
            <p:ph type="subTitle" idx="1"/>
          </p:nvPr>
        </p:nvSpPr>
        <p:spPr>
          <a:xfrm>
            <a:off x="1523999" y="2301683"/>
            <a:ext cx="9144000" cy="4246104"/>
          </a:xfrm>
        </p:spPr>
        <p:txBody>
          <a:bodyPr>
            <a:normAutofit/>
          </a:bodyPr>
          <a:lstStyle/>
          <a:p>
            <a:pPr algn="l"/>
            <a:endParaRPr lang="en-US" dirty="0"/>
          </a:p>
        </p:txBody>
      </p:sp>
      <p:pic>
        <p:nvPicPr>
          <p:cNvPr id="1026" name="Picture 2">
            <a:extLst>
              <a:ext uri="{FF2B5EF4-FFF2-40B4-BE49-F238E27FC236}">
                <a16:creationId xmlns:a16="http://schemas.microsoft.com/office/drawing/2014/main" id="{758BFA0A-37F3-5B0C-D6BD-A6625D34F3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2362898"/>
            <a:ext cx="12192000" cy="3932237"/>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531B53D0-95D8-7409-2A37-F53312AE64ED}"/>
              </a:ext>
            </a:extLst>
          </p:cNvPr>
          <p:cNvSpPr>
            <a:spLocks noGrp="1"/>
          </p:cNvSpPr>
          <p:nvPr>
            <p:ph type="sldNum" sz="quarter" idx="12"/>
          </p:nvPr>
        </p:nvSpPr>
        <p:spPr/>
        <p:txBody>
          <a:bodyPr/>
          <a:lstStyle/>
          <a:p>
            <a:fld id="{B53574B3-87F8-A045-AD81-8236DA852747}" type="slidenum">
              <a:rPr lang="en-US" smtClean="0"/>
              <a:t>5</a:t>
            </a:fld>
            <a:endParaRPr lang="en-US"/>
          </a:p>
        </p:txBody>
      </p:sp>
    </p:spTree>
    <p:extLst>
      <p:ext uri="{BB962C8B-B14F-4D97-AF65-F5344CB8AC3E}">
        <p14:creationId xmlns:p14="http://schemas.microsoft.com/office/powerpoint/2010/main" val="3519411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BDDE0209-7687-36E2-4A0C-A4D7B0867732}"/>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2A961CD-C9CD-1766-280B-1783F1BB259C}"/>
              </a:ext>
            </a:extLst>
          </p:cNvPr>
          <p:cNvPicPr>
            <a:picLocks noChangeAspect="1"/>
          </p:cNvPicPr>
          <p:nvPr/>
        </p:nvPicPr>
        <p:blipFill>
          <a:blip r:embed="rId3"/>
          <a:stretch>
            <a:fillRect/>
          </a:stretch>
        </p:blipFill>
        <p:spPr>
          <a:xfrm>
            <a:off x="591029" y="122205"/>
            <a:ext cx="1865941" cy="2005191"/>
          </a:xfrm>
          <a:prstGeom prst="rect">
            <a:avLst/>
          </a:prstGeom>
        </p:spPr>
      </p:pic>
      <p:sp>
        <p:nvSpPr>
          <p:cNvPr id="4" name="Title 1">
            <a:extLst>
              <a:ext uri="{FF2B5EF4-FFF2-40B4-BE49-F238E27FC236}">
                <a16:creationId xmlns:a16="http://schemas.microsoft.com/office/drawing/2014/main" id="{A04261E5-97C0-A384-BE9B-F88960549162}"/>
              </a:ext>
            </a:extLst>
          </p:cNvPr>
          <p:cNvSpPr>
            <a:spLocks noGrp="1"/>
          </p:cNvSpPr>
          <p:nvPr>
            <p:ph type="ctrTitle"/>
          </p:nvPr>
        </p:nvSpPr>
        <p:spPr>
          <a:xfrm>
            <a:off x="1523999" y="484502"/>
            <a:ext cx="9144000" cy="1280595"/>
          </a:xfrm>
        </p:spPr>
        <p:txBody>
          <a:bodyPr/>
          <a:lstStyle/>
          <a:p>
            <a:r>
              <a:rPr lang="en-US" dirty="0"/>
              <a:t>FIB and RIB</a:t>
            </a:r>
          </a:p>
        </p:txBody>
      </p:sp>
      <p:sp>
        <p:nvSpPr>
          <p:cNvPr id="8" name="Rectangle 3">
            <a:extLst>
              <a:ext uri="{FF2B5EF4-FFF2-40B4-BE49-F238E27FC236}">
                <a16:creationId xmlns:a16="http://schemas.microsoft.com/office/drawing/2014/main" id="{65E12AC5-9712-3FBF-83EC-1162A06D4108}"/>
              </a:ext>
            </a:extLst>
          </p:cNvPr>
          <p:cNvSpPr>
            <a:spLocks noGrp="1" noChangeArrowheads="1"/>
          </p:cNvSpPr>
          <p:nvPr>
            <p:ph type="subTitle" idx="1"/>
          </p:nvPr>
        </p:nvSpPr>
        <p:spPr bwMode="auto">
          <a:xfrm>
            <a:off x="438628" y="2619772"/>
            <a:ext cx="5809772"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sz="1800" b="1" dirty="0" err="1"/>
              <a:t>RouterOS</a:t>
            </a:r>
            <a:r>
              <a:rPr lang="en-US" sz="1800" b="1" dirty="0"/>
              <a:t> routing information consists of two main parts:</a:t>
            </a:r>
          </a:p>
          <a:p>
            <a:pPr algn="l"/>
            <a:endParaRPr lang="en-US" sz="1800" b="1" dirty="0"/>
          </a:p>
          <a:p>
            <a:pPr algn="l"/>
            <a:r>
              <a:rPr lang="en-US" sz="1800" b="1" dirty="0"/>
              <a:t>FIB</a:t>
            </a:r>
            <a:r>
              <a:rPr lang="en-US" sz="1800" dirty="0"/>
              <a:t> (Forwarding Information Base), is used to make packet forwarding decisions. It contains a copy of the necessary routing information.</a:t>
            </a:r>
          </a:p>
          <a:p>
            <a:pPr algn="l"/>
            <a:endParaRPr lang="en-US" sz="1800" dirty="0"/>
          </a:p>
          <a:p>
            <a:pPr algn="l"/>
            <a:r>
              <a:rPr lang="en-US" sz="1800" b="1" dirty="0"/>
              <a:t>RIB</a:t>
            </a:r>
            <a:r>
              <a:rPr lang="en-US" sz="1800" dirty="0"/>
              <a:t> (Routing Information Base) contains all learned prefixes from routing protocols (connected, static, BGP, RIP, OSPF).</a:t>
            </a:r>
          </a:p>
        </p:txBody>
      </p:sp>
      <p:sp>
        <p:nvSpPr>
          <p:cNvPr id="13" name="AutoShape 9" descr="Generated image">
            <a:extLst>
              <a:ext uri="{FF2B5EF4-FFF2-40B4-BE49-F238E27FC236}">
                <a16:creationId xmlns:a16="http://schemas.microsoft.com/office/drawing/2014/main" id="{74AB1736-CA76-AC75-175D-88D9C830FF43}"/>
              </a:ext>
            </a:extLst>
          </p:cNvPr>
          <p:cNvSpPr>
            <a:spLocks noChangeAspect="1" noChangeArrowheads="1"/>
          </p:cNvSpPr>
          <p:nvPr/>
        </p:nvSpPr>
        <p:spPr bwMode="auto">
          <a:xfrm>
            <a:off x="5943600" y="3276600"/>
            <a:ext cx="2667000" cy="2667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1">
            <a:extLst>
              <a:ext uri="{FF2B5EF4-FFF2-40B4-BE49-F238E27FC236}">
                <a16:creationId xmlns:a16="http://schemas.microsoft.com/office/drawing/2014/main" id="{EEE161A7-2B0B-1DDF-92AC-6EF5C634BB1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3">
            <a:extLst>
              <a:ext uri="{FF2B5EF4-FFF2-40B4-BE49-F238E27FC236}">
                <a16:creationId xmlns:a16="http://schemas.microsoft.com/office/drawing/2014/main" id="{E49DB563-01E0-67B6-B765-803603302A6F}"/>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7" name="Picture 16" descr="A diagram of a diagram&#10;&#10;AI-generated content may be incorrect.">
            <a:extLst>
              <a:ext uri="{FF2B5EF4-FFF2-40B4-BE49-F238E27FC236}">
                <a16:creationId xmlns:a16="http://schemas.microsoft.com/office/drawing/2014/main" id="{3DDF6F7B-C8F5-D42E-FCA4-90ED5DE9D48E}"/>
              </a:ext>
            </a:extLst>
          </p:cNvPr>
          <p:cNvPicPr>
            <a:picLocks noChangeAspect="1"/>
          </p:cNvPicPr>
          <p:nvPr/>
        </p:nvPicPr>
        <p:blipFill>
          <a:blip r:embed="rId4"/>
          <a:stretch>
            <a:fillRect/>
          </a:stretch>
        </p:blipFill>
        <p:spPr>
          <a:xfrm>
            <a:off x="6553200" y="2127394"/>
            <a:ext cx="5355122" cy="3570081"/>
          </a:xfrm>
          <a:prstGeom prst="rect">
            <a:avLst/>
          </a:prstGeom>
        </p:spPr>
      </p:pic>
      <p:sp>
        <p:nvSpPr>
          <p:cNvPr id="3" name="Slide Number Placeholder 2">
            <a:extLst>
              <a:ext uri="{FF2B5EF4-FFF2-40B4-BE49-F238E27FC236}">
                <a16:creationId xmlns:a16="http://schemas.microsoft.com/office/drawing/2014/main" id="{37B326B3-EC22-C9A3-33B4-9F560FCB26F0}"/>
              </a:ext>
            </a:extLst>
          </p:cNvPr>
          <p:cNvSpPr>
            <a:spLocks noGrp="1"/>
          </p:cNvSpPr>
          <p:nvPr>
            <p:ph type="sldNum" sz="quarter" idx="12"/>
          </p:nvPr>
        </p:nvSpPr>
        <p:spPr/>
        <p:txBody>
          <a:bodyPr/>
          <a:lstStyle/>
          <a:p>
            <a:fld id="{B53574B3-87F8-A045-AD81-8236DA852747}" type="slidenum">
              <a:rPr lang="en-US" smtClean="0"/>
              <a:t>6</a:t>
            </a:fld>
            <a:endParaRPr lang="en-US"/>
          </a:p>
        </p:txBody>
      </p:sp>
    </p:spTree>
    <p:extLst>
      <p:ext uri="{BB962C8B-B14F-4D97-AF65-F5344CB8AC3E}">
        <p14:creationId xmlns:p14="http://schemas.microsoft.com/office/powerpoint/2010/main" val="4177901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A10808D3-F542-F2FC-DD4A-3927E625E37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670CE4E-0EE6-4796-34BD-B85E6F52C589}"/>
              </a:ext>
            </a:extLst>
          </p:cNvPr>
          <p:cNvPicPr>
            <a:picLocks noChangeAspect="1"/>
          </p:cNvPicPr>
          <p:nvPr/>
        </p:nvPicPr>
        <p:blipFill>
          <a:blip r:embed="rId3"/>
          <a:stretch>
            <a:fillRect/>
          </a:stretch>
        </p:blipFill>
        <p:spPr>
          <a:xfrm>
            <a:off x="591029" y="122205"/>
            <a:ext cx="1865941" cy="2005191"/>
          </a:xfrm>
          <a:prstGeom prst="rect">
            <a:avLst/>
          </a:prstGeom>
        </p:spPr>
      </p:pic>
      <p:sp>
        <p:nvSpPr>
          <p:cNvPr id="4" name="Title 1">
            <a:extLst>
              <a:ext uri="{FF2B5EF4-FFF2-40B4-BE49-F238E27FC236}">
                <a16:creationId xmlns:a16="http://schemas.microsoft.com/office/drawing/2014/main" id="{F3652ECF-77F2-7757-A734-0DCED7741964}"/>
              </a:ext>
            </a:extLst>
          </p:cNvPr>
          <p:cNvSpPr>
            <a:spLocks noGrp="1"/>
          </p:cNvSpPr>
          <p:nvPr>
            <p:ph type="ctrTitle"/>
          </p:nvPr>
        </p:nvSpPr>
        <p:spPr>
          <a:xfrm>
            <a:off x="1523999" y="484502"/>
            <a:ext cx="9144000" cy="1280595"/>
          </a:xfrm>
        </p:spPr>
        <p:txBody>
          <a:bodyPr/>
          <a:lstStyle/>
          <a:p>
            <a:r>
              <a:rPr lang="en-US" dirty="0"/>
              <a:t>RIB</a:t>
            </a:r>
          </a:p>
        </p:txBody>
      </p:sp>
      <p:sp>
        <p:nvSpPr>
          <p:cNvPr id="8" name="Rectangle 3">
            <a:extLst>
              <a:ext uri="{FF2B5EF4-FFF2-40B4-BE49-F238E27FC236}">
                <a16:creationId xmlns:a16="http://schemas.microsoft.com/office/drawing/2014/main" id="{5B556BBC-9694-FBD7-F833-47A571BDD424}"/>
              </a:ext>
            </a:extLst>
          </p:cNvPr>
          <p:cNvSpPr>
            <a:spLocks noGrp="1" noChangeArrowheads="1"/>
          </p:cNvSpPr>
          <p:nvPr>
            <p:ph type="subTitle" idx="1"/>
          </p:nvPr>
        </p:nvSpPr>
        <p:spPr bwMode="auto">
          <a:xfrm>
            <a:off x="838200" y="2257814"/>
            <a:ext cx="6003635" cy="4330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dirty="0"/>
              <a:t>Routing Information Base is a database that lists entries for particular network destinations and their </a:t>
            </a:r>
            <a:r>
              <a:rPr lang="en-US" i="1" dirty="0"/>
              <a:t>gateways</a:t>
            </a:r>
            <a:r>
              <a:rPr lang="en-US" dirty="0"/>
              <a:t> (address of the next device along the path or simply </a:t>
            </a:r>
            <a:r>
              <a:rPr lang="en-US" i="1" dirty="0"/>
              <a:t>next-hop</a:t>
            </a:r>
            <a:r>
              <a:rPr lang="en-US" dirty="0"/>
              <a:t>). One such entry in the routing table is called a </a:t>
            </a:r>
            <a:r>
              <a:rPr lang="en-US" i="1" dirty="0"/>
              <a:t>route</a:t>
            </a:r>
            <a:r>
              <a:rPr lang="en-US" dirty="0"/>
              <a:t>.</a:t>
            </a:r>
          </a:p>
          <a:p>
            <a:br>
              <a:rPr lang="en-US" sz="1800" dirty="0"/>
            </a:br>
            <a:r>
              <a:rPr lang="en-US" dirty="0"/>
              <a:t>A </a:t>
            </a:r>
            <a:r>
              <a:rPr lang="en-US" i="1" dirty="0"/>
              <a:t>hop</a:t>
            </a:r>
            <a:r>
              <a:rPr lang="en-US" dirty="0"/>
              <a:t> occurs when a packet is passed from one network segment to another.</a:t>
            </a:r>
          </a:p>
          <a:p>
            <a:r>
              <a:rPr lang="en-US" dirty="0"/>
              <a:t>By default, all routes are organized in one "main" routing table. It is possible to make more than one routing table which we will discuss further in this module.</a:t>
            </a:r>
          </a:p>
        </p:txBody>
      </p:sp>
      <p:pic>
        <p:nvPicPr>
          <p:cNvPr id="6" name="Picture 5" descr="A screenshot of a phone&#10;&#10;AI-generated content may be incorrect.">
            <a:extLst>
              <a:ext uri="{FF2B5EF4-FFF2-40B4-BE49-F238E27FC236}">
                <a16:creationId xmlns:a16="http://schemas.microsoft.com/office/drawing/2014/main" id="{57365D6A-CED3-E847-5C18-1DEEEE864285}"/>
              </a:ext>
            </a:extLst>
          </p:cNvPr>
          <p:cNvPicPr>
            <a:picLocks noChangeAspect="1"/>
          </p:cNvPicPr>
          <p:nvPr/>
        </p:nvPicPr>
        <p:blipFill>
          <a:blip r:embed="rId4"/>
          <a:stretch>
            <a:fillRect/>
          </a:stretch>
        </p:blipFill>
        <p:spPr>
          <a:xfrm>
            <a:off x="7958531" y="1765097"/>
            <a:ext cx="3395269" cy="4591253"/>
          </a:xfrm>
          <a:prstGeom prst="rect">
            <a:avLst/>
          </a:prstGeom>
        </p:spPr>
      </p:pic>
      <p:sp>
        <p:nvSpPr>
          <p:cNvPr id="3" name="Slide Number Placeholder 2">
            <a:extLst>
              <a:ext uri="{FF2B5EF4-FFF2-40B4-BE49-F238E27FC236}">
                <a16:creationId xmlns:a16="http://schemas.microsoft.com/office/drawing/2014/main" id="{47D58711-CCA8-0886-6809-D9C820F12174}"/>
              </a:ext>
            </a:extLst>
          </p:cNvPr>
          <p:cNvSpPr>
            <a:spLocks noGrp="1"/>
          </p:cNvSpPr>
          <p:nvPr>
            <p:ph type="sldNum" sz="quarter" idx="12"/>
          </p:nvPr>
        </p:nvSpPr>
        <p:spPr/>
        <p:txBody>
          <a:bodyPr/>
          <a:lstStyle/>
          <a:p>
            <a:fld id="{B53574B3-87F8-A045-AD81-8236DA852747}" type="slidenum">
              <a:rPr lang="en-US" smtClean="0"/>
              <a:t>7</a:t>
            </a:fld>
            <a:endParaRPr lang="en-US"/>
          </a:p>
        </p:txBody>
      </p:sp>
    </p:spTree>
    <p:extLst>
      <p:ext uri="{BB962C8B-B14F-4D97-AF65-F5344CB8AC3E}">
        <p14:creationId xmlns:p14="http://schemas.microsoft.com/office/powerpoint/2010/main" val="3952295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6499AF4D-227B-0D45-E23A-AA9090704C76}"/>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E1957842-0336-51AE-9E66-C4A0C9547B11}"/>
              </a:ext>
            </a:extLst>
          </p:cNvPr>
          <p:cNvPicPr>
            <a:picLocks noChangeAspect="1"/>
          </p:cNvPicPr>
          <p:nvPr/>
        </p:nvPicPr>
        <p:blipFill>
          <a:blip r:embed="rId3"/>
          <a:stretch>
            <a:fillRect/>
          </a:stretch>
        </p:blipFill>
        <p:spPr>
          <a:xfrm>
            <a:off x="591029" y="122205"/>
            <a:ext cx="1865941" cy="2005191"/>
          </a:xfrm>
          <a:prstGeom prst="rect">
            <a:avLst/>
          </a:prstGeom>
        </p:spPr>
      </p:pic>
      <p:sp>
        <p:nvSpPr>
          <p:cNvPr id="4" name="Title 1">
            <a:extLst>
              <a:ext uri="{FF2B5EF4-FFF2-40B4-BE49-F238E27FC236}">
                <a16:creationId xmlns:a16="http://schemas.microsoft.com/office/drawing/2014/main" id="{A4CB1821-0D29-44A9-CD6A-EC8E76F5FBE8}"/>
              </a:ext>
            </a:extLst>
          </p:cNvPr>
          <p:cNvSpPr>
            <a:spLocks noGrp="1"/>
          </p:cNvSpPr>
          <p:nvPr>
            <p:ph type="ctrTitle"/>
          </p:nvPr>
        </p:nvSpPr>
        <p:spPr>
          <a:xfrm>
            <a:off x="1523999" y="484502"/>
            <a:ext cx="9144000" cy="1280595"/>
          </a:xfrm>
        </p:spPr>
        <p:txBody>
          <a:bodyPr/>
          <a:lstStyle/>
          <a:p>
            <a:r>
              <a:rPr lang="en-US" dirty="0"/>
              <a:t>FIB</a:t>
            </a:r>
          </a:p>
        </p:txBody>
      </p:sp>
      <p:sp>
        <p:nvSpPr>
          <p:cNvPr id="8" name="Rectangle 3">
            <a:extLst>
              <a:ext uri="{FF2B5EF4-FFF2-40B4-BE49-F238E27FC236}">
                <a16:creationId xmlns:a16="http://schemas.microsoft.com/office/drawing/2014/main" id="{10BD9C68-EEED-2A95-5CF1-037216DBB43E}"/>
              </a:ext>
            </a:extLst>
          </p:cNvPr>
          <p:cNvSpPr>
            <a:spLocks noGrp="1" noChangeArrowheads="1"/>
          </p:cNvSpPr>
          <p:nvPr>
            <p:ph type="subTitle" idx="1"/>
          </p:nvPr>
        </p:nvSpPr>
        <p:spPr bwMode="auto">
          <a:xfrm>
            <a:off x="199243" y="2321520"/>
            <a:ext cx="4693391" cy="4330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a:r>
              <a:rPr lang="en-US" sz="1800" dirty="0"/>
              <a:t>FIB uses the following information from the packet to determine its destination:</a:t>
            </a:r>
          </a:p>
          <a:p>
            <a:pPr marL="342900" indent="-342900" algn="l">
              <a:buFont typeface="Arial" panose="020B0604020202020204" pitchFamily="34" charset="0"/>
              <a:buChar char="•"/>
            </a:pPr>
            <a:r>
              <a:rPr lang="en-US" sz="1800" dirty="0"/>
              <a:t>source address</a:t>
            </a:r>
          </a:p>
          <a:p>
            <a:pPr marL="342900" indent="-342900" algn="l">
              <a:buFont typeface="Arial" panose="020B0604020202020204" pitchFamily="34" charset="0"/>
              <a:buChar char="•"/>
            </a:pPr>
            <a:r>
              <a:rPr lang="en-US" sz="1800" dirty="0"/>
              <a:t>destination address</a:t>
            </a:r>
          </a:p>
          <a:p>
            <a:pPr marL="342900" indent="-342900" algn="l">
              <a:buFont typeface="Arial" panose="020B0604020202020204" pitchFamily="34" charset="0"/>
              <a:buChar char="•"/>
            </a:pPr>
            <a:r>
              <a:rPr lang="en-US" sz="1800" dirty="0"/>
              <a:t>source interface</a:t>
            </a:r>
          </a:p>
          <a:p>
            <a:pPr marL="342900" indent="-342900" algn="l">
              <a:buFont typeface="Arial" panose="020B0604020202020204" pitchFamily="34" charset="0"/>
              <a:buChar char="•"/>
            </a:pPr>
            <a:r>
              <a:rPr lang="en-US" sz="1800" dirty="0"/>
              <a:t>routing mark</a:t>
            </a:r>
          </a:p>
          <a:p>
            <a:pPr algn="l"/>
            <a:br>
              <a:rPr lang="en-US" sz="1800" dirty="0"/>
            </a:br>
            <a:endParaRPr lang="en-US" sz="1800" dirty="0"/>
          </a:p>
          <a:p>
            <a:pPr algn="l"/>
            <a:r>
              <a:rPr lang="en-US" sz="1800" dirty="0"/>
              <a:t>Possible routing decisions are:</a:t>
            </a:r>
          </a:p>
          <a:p>
            <a:pPr marL="342900" indent="-342900" algn="l">
              <a:buFont typeface="Arial" panose="020B0604020202020204" pitchFamily="34" charset="0"/>
              <a:buChar char="•"/>
            </a:pPr>
            <a:r>
              <a:rPr lang="en-US" sz="1800" dirty="0"/>
              <a:t>receive packet locally</a:t>
            </a:r>
          </a:p>
          <a:p>
            <a:pPr marL="342900" indent="-342900" algn="l">
              <a:buFont typeface="Arial" panose="020B0604020202020204" pitchFamily="34" charset="0"/>
              <a:buChar char="•"/>
            </a:pPr>
            <a:r>
              <a:rPr lang="en-US" sz="1800" dirty="0"/>
              <a:t>discard the packet (either silently or by sending an ICMP message to the sender of the packet)</a:t>
            </a:r>
          </a:p>
          <a:p>
            <a:pPr marL="342900" indent="-342900" algn="l">
              <a:buFont typeface="Arial" panose="020B0604020202020204" pitchFamily="34" charset="0"/>
              <a:buChar char="•"/>
            </a:pPr>
            <a:r>
              <a:rPr lang="en-US" sz="1800" dirty="0"/>
              <a:t>send the packet to a specific IP address on a specific interface</a:t>
            </a:r>
          </a:p>
          <a:p>
            <a:pPr algn="l"/>
            <a:br>
              <a:rPr lang="en-US" sz="1800" dirty="0"/>
            </a:br>
            <a:endParaRPr lang="en-US" sz="1800" dirty="0"/>
          </a:p>
        </p:txBody>
      </p:sp>
      <p:pic>
        <p:nvPicPr>
          <p:cNvPr id="6" name="Picture 5" descr="A yellow icons on a black background&#10;&#10;AI-generated content may be incorrect.">
            <a:extLst>
              <a:ext uri="{FF2B5EF4-FFF2-40B4-BE49-F238E27FC236}">
                <a16:creationId xmlns:a16="http://schemas.microsoft.com/office/drawing/2014/main" id="{2D382AB8-D5E9-1E9C-4F18-19E25FF018E8}"/>
              </a:ext>
            </a:extLst>
          </p:cNvPr>
          <p:cNvPicPr>
            <a:picLocks noChangeAspect="1"/>
          </p:cNvPicPr>
          <p:nvPr/>
        </p:nvPicPr>
        <p:blipFill>
          <a:blip r:embed="rId4"/>
          <a:stretch>
            <a:fillRect/>
          </a:stretch>
        </p:blipFill>
        <p:spPr>
          <a:xfrm>
            <a:off x="6505368" y="2321520"/>
            <a:ext cx="4162631" cy="4162631"/>
          </a:xfrm>
          <a:prstGeom prst="rect">
            <a:avLst/>
          </a:prstGeom>
        </p:spPr>
      </p:pic>
      <p:sp>
        <p:nvSpPr>
          <p:cNvPr id="3" name="Slide Number Placeholder 2">
            <a:extLst>
              <a:ext uri="{FF2B5EF4-FFF2-40B4-BE49-F238E27FC236}">
                <a16:creationId xmlns:a16="http://schemas.microsoft.com/office/drawing/2014/main" id="{B2CDA205-2B2A-EF57-6E47-9E9CE695C2E9}"/>
              </a:ext>
            </a:extLst>
          </p:cNvPr>
          <p:cNvSpPr>
            <a:spLocks noGrp="1"/>
          </p:cNvSpPr>
          <p:nvPr>
            <p:ph type="sldNum" sz="quarter" idx="12"/>
          </p:nvPr>
        </p:nvSpPr>
        <p:spPr/>
        <p:txBody>
          <a:bodyPr/>
          <a:lstStyle/>
          <a:p>
            <a:fld id="{B53574B3-87F8-A045-AD81-8236DA852747}" type="slidenum">
              <a:rPr lang="en-US" smtClean="0"/>
              <a:t>8</a:t>
            </a:fld>
            <a:endParaRPr lang="en-US"/>
          </a:p>
        </p:txBody>
      </p:sp>
    </p:spTree>
    <p:extLst>
      <p:ext uri="{BB962C8B-B14F-4D97-AF65-F5344CB8AC3E}">
        <p14:creationId xmlns:p14="http://schemas.microsoft.com/office/powerpoint/2010/main" val="1419331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FFBC0"/>
        </a:solidFill>
        <a:effectLst/>
      </p:bgPr>
    </p:bg>
    <p:spTree>
      <p:nvGrpSpPr>
        <p:cNvPr id="1" name="">
          <a:extLst>
            <a:ext uri="{FF2B5EF4-FFF2-40B4-BE49-F238E27FC236}">
              <a16:creationId xmlns:a16="http://schemas.microsoft.com/office/drawing/2014/main" id="{A3094CA1-D17D-4363-3FB1-BCCE5E4EECC2}"/>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48F43D9-2CEF-44F1-B12D-3B6864E57664}"/>
              </a:ext>
            </a:extLst>
          </p:cNvPr>
          <p:cNvPicPr>
            <a:picLocks noChangeAspect="1"/>
          </p:cNvPicPr>
          <p:nvPr/>
        </p:nvPicPr>
        <p:blipFill>
          <a:blip r:embed="rId3"/>
          <a:stretch>
            <a:fillRect/>
          </a:stretch>
        </p:blipFill>
        <p:spPr>
          <a:xfrm>
            <a:off x="591029" y="122205"/>
            <a:ext cx="1865941" cy="2005191"/>
          </a:xfrm>
          <a:prstGeom prst="rect">
            <a:avLst/>
          </a:prstGeom>
        </p:spPr>
      </p:pic>
      <p:pic>
        <p:nvPicPr>
          <p:cNvPr id="13" name="Picture 12" descr="A yellow rectangular sign with black text&#10;&#10;AI-generated content may be incorrect.">
            <a:extLst>
              <a:ext uri="{FF2B5EF4-FFF2-40B4-BE49-F238E27FC236}">
                <a16:creationId xmlns:a16="http://schemas.microsoft.com/office/drawing/2014/main" id="{06637A3D-2DA2-F326-C1BE-4659E2D1B386}"/>
              </a:ext>
            </a:extLst>
          </p:cNvPr>
          <p:cNvPicPr>
            <a:picLocks noChangeAspect="1"/>
          </p:cNvPicPr>
          <p:nvPr/>
        </p:nvPicPr>
        <p:blipFill>
          <a:blip r:embed="rId4"/>
          <a:stretch>
            <a:fillRect/>
          </a:stretch>
        </p:blipFill>
        <p:spPr>
          <a:xfrm>
            <a:off x="3479800" y="219075"/>
            <a:ext cx="6502400" cy="6502400"/>
          </a:xfrm>
          <a:prstGeom prst="rect">
            <a:avLst/>
          </a:prstGeom>
        </p:spPr>
      </p:pic>
      <p:sp>
        <p:nvSpPr>
          <p:cNvPr id="14" name="Slide Number Placeholder 13">
            <a:extLst>
              <a:ext uri="{FF2B5EF4-FFF2-40B4-BE49-F238E27FC236}">
                <a16:creationId xmlns:a16="http://schemas.microsoft.com/office/drawing/2014/main" id="{85AB2075-7314-42AB-0E63-4D933D44F149}"/>
              </a:ext>
            </a:extLst>
          </p:cNvPr>
          <p:cNvSpPr>
            <a:spLocks noGrp="1"/>
          </p:cNvSpPr>
          <p:nvPr>
            <p:ph type="sldNum" sz="quarter" idx="12"/>
          </p:nvPr>
        </p:nvSpPr>
        <p:spPr/>
        <p:txBody>
          <a:bodyPr/>
          <a:lstStyle/>
          <a:p>
            <a:fld id="{B53574B3-87F8-A045-AD81-8236DA852747}" type="slidenum">
              <a:rPr lang="en-US" smtClean="0"/>
              <a:t>9</a:t>
            </a:fld>
            <a:endParaRPr lang="en-US"/>
          </a:p>
        </p:txBody>
      </p:sp>
    </p:spTree>
    <p:extLst>
      <p:ext uri="{BB962C8B-B14F-4D97-AF65-F5344CB8AC3E}">
        <p14:creationId xmlns:p14="http://schemas.microsoft.com/office/powerpoint/2010/main" val="32009852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1765</TotalTime>
  <Words>1663</Words>
  <Application>Microsoft Macintosh PowerPoint</Application>
  <PresentationFormat>Widescreen</PresentationFormat>
  <Paragraphs>229</Paragraphs>
  <Slides>24</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Aptos</vt:lpstr>
      <vt:lpstr>Aptos Display</vt:lpstr>
      <vt:lpstr>Arial</vt:lpstr>
      <vt:lpstr>Courier New</vt:lpstr>
      <vt:lpstr>Office Theme</vt:lpstr>
      <vt:lpstr>Mikrotik TTT</vt:lpstr>
      <vt:lpstr>Intro  (And instruction following exercise)</vt:lpstr>
      <vt:lpstr>What we will cover</vt:lpstr>
      <vt:lpstr>IP Routing</vt:lpstr>
      <vt:lpstr>IP Routing</vt:lpstr>
      <vt:lpstr>FIB and RIB</vt:lpstr>
      <vt:lpstr>RIB</vt:lpstr>
      <vt:lpstr>FIB</vt:lpstr>
      <vt:lpstr>PowerPoint Presentation</vt:lpstr>
      <vt:lpstr>PowerPoint Presentation</vt:lpstr>
      <vt:lpstr>Why Selective Failover Matters</vt:lpstr>
      <vt:lpstr>Lab Topology</vt:lpstr>
      <vt:lpstr>Policy Goals</vt:lpstr>
      <vt:lpstr>Initialization</vt:lpstr>
      <vt:lpstr>Configuration</vt:lpstr>
      <vt:lpstr>Configuration</vt:lpstr>
      <vt:lpstr>Configuration</vt:lpstr>
      <vt:lpstr>Configuration</vt:lpstr>
      <vt:lpstr>Testing</vt:lpstr>
      <vt:lpstr>Configuration</vt:lpstr>
      <vt:lpstr>Testing</vt:lpstr>
      <vt:lpstr>Summary</vt:lpstr>
      <vt:lpstr>Summary</vt:lpstr>
      <vt:lpstr>Contact Info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Aaron Gustafson</dc:creator>
  <cp:lastModifiedBy>Aaron Gustafson</cp:lastModifiedBy>
  <cp:revision>9</cp:revision>
  <dcterms:created xsi:type="dcterms:W3CDTF">2025-11-24T23:12:43Z</dcterms:created>
  <dcterms:modified xsi:type="dcterms:W3CDTF">2025-11-27T08:59:23Z</dcterms:modified>
</cp:coreProperties>
</file>

<file path=docProps/thumbnail.jpeg>
</file>